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65" r:id="rId2"/>
    <p:sldId id="266" r:id="rId3"/>
    <p:sldId id="273" r:id="rId4"/>
    <p:sldId id="275" r:id="rId5"/>
    <p:sldId id="276" r:id="rId6"/>
    <p:sldId id="277" r:id="rId7"/>
    <p:sldId id="281" r:id="rId8"/>
    <p:sldId id="279" r:id="rId9"/>
    <p:sldId id="278" r:id="rId10"/>
    <p:sldId id="280" r:id="rId11"/>
    <p:sldId id="283" r:id="rId12"/>
    <p:sldId id="284" r:id="rId13"/>
    <p:sldId id="285" r:id="rId14"/>
    <p:sldId id="286" r:id="rId15"/>
    <p:sldId id="290" r:id="rId16"/>
    <p:sldId id="287" r:id="rId17"/>
    <p:sldId id="291" r:id="rId18"/>
    <p:sldId id="292" r:id="rId19"/>
    <p:sldId id="293" r:id="rId20"/>
    <p:sldId id="294" r:id="rId21"/>
    <p:sldId id="295" r:id="rId22"/>
    <p:sldId id="296" r:id="rId23"/>
    <p:sldId id="311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6" r:id="rId39"/>
    <p:sldId id="312" r:id="rId40"/>
    <p:sldId id="313" r:id="rId41"/>
    <p:sldId id="314" r:id="rId42"/>
    <p:sldId id="315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</p:sldIdLst>
  <p:sldSz cx="9144000" cy="6858000" type="screen4x3"/>
  <p:notesSz cx="6670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945DBD-1018-48AA-B9BD-E6AECFA62620}">
          <p14:sldIdLst>
            <p14:sldId id="265"/>
            <p14:sldId id="266"/>
            <p14:sldId id="273"/>
            <p14:sldId id="275"/>
            <p14:sldId id="276"/>
            <p14:sldId id="277"/>
            <p14:sldId id="281"/>
            <p14:sldId id="279"/>
            <p14:sldId id="278"/>
            <p14:sldId id="280"/>
            <p14:sldId id="283"/>
            <p14:sldId id="284"/>
            <p14:sldId id="285"/>
            <p14:sldId id="286"/>
            <p14:sldId id="290"/>
            <p14:sldId id="287"/>
            <p14:sldId id="291"/>
            <p14:sldId id="292"/>
            <p14:sldId id="293"/>
            <p14:sldId id="294"/>
            <p14:sldId id="295"/>
            <p14:sldId id="296"/>
            <p14:sldId id="311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6"/>
            <p14:sldId id="312"/>
            <p14:sldId id="313"/>
            <p14:sldId id="314"/>
            <p14:sldId id="31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1" d="100"/>
          <a:sy n="111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3F378-0215-42A2-97F2-E89EFB375B1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050E-789F-4C47-BBC0-377417A7D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13F3-F947-4440-9922-A0C73C0504AC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991F-F7AF-442B-BE50-7B9CD411717E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96F2-738A-4C31-8FB1-0B0E4D892FC5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F13-58F7-4B7C-B59B-BA19FDACBB72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2AD9-75FE-4F1B-93F6-F203E48EC5BC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49F-AF43-41C2-9D3B-4219B48EAD32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FE88-25C5-4C87-811B-E4556040B62E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AF0-9BCF-499C-BC18-A99AA1919A63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D7B2-D2A2-473E-B6F3-2F1C0BA6E746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E36D-9565-44D0-8C3A-A814AEB885AB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89A-BC37-4912-873D-8A6C70CB0631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FC40-9CF2-4B8E-9DC7-059A64486172}" type="datetime1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" y="0"/>
            <a:ext cx="9142925" cy="6857194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50" y="5733256"/>
            <a:ext cx="8030666" cy="768127"/>
          </a:xfrm>
        </p:spPr>
        <p:txBody>
          <a:bodyPr>
            <a:noAutofit/>
          </a:bodyPr>
          <a:lstStyle/>
          <a:p>
            <a:pPr algn="l">
              <a:lnSpc>
                <a:spcPts val="2200"/>
              </a:lnSpc>
            </a:pPr>
            <a:r>
              <a:rPr lang="ru-RU" sz="1800" b="1" dirty="0" smtClean="0">
                <a:solidFill>
                  <a:srgbClr val="FF0000"/>
                </a:solidFill>
                <a:cs typeface="Arial" pitchFamily="34" charset="0"/>
              </a:rPr>
              <a:t>ЗАДАЧИ ПО ДВИЖИМОМУ ИМУЩЕСТВУ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10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7 </a:t>
            </a:r>
            <a:endParaRPr lang="ru-RU" dirty="0"/>
          </a:p>
          <a:p>
            <a:r>
              <a:rPr lang="ru-RU" dirty="0"/>
              <a:t>Объект оценки - американский легковой автомобиль с пробегом 30 000 км и возрастом 2 года. Ближайший аналог - американский легковой автомобиль с аналогичным  пробегом и возрастом 4 года.</a:t>
            </a:r>
          </a:p>
          <a:p>
            <a:r>
              <a:rPr lang="ru-RU" dirty="0"/>
              <a:t>Стоимость нового автомобиля равна 1 000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r>
              <a:rPr lang="ru-RU" dirty="0"/>
              <a:t>Физический износ рассчитывается по формуле </a:t>
            </a:r>
            <a:r>
              <a:rPr lang="ru-RU" dirty="0" err="1"/>
              <a:t>Иф</a:t>
            </a:r>
            <a:r>
              <a:rPr lang="ru-RU" dirty="0"/>
              <a:t> = 1- </a:t>
            </a:r>
            <a:r>
              <a:rPr lang="ru-RU" dirty="0" err="1"/>
              <a:t>exp</a:t>
            </a:r>
            <a:r>
              <a:rPr lang="ru-RU" dirty="0"/>
              <a:t>(-ɷ). </a:t>
            </a:r>
          </a:p>
          <a:p>
            <a:r>
              <a:rPr lang="ru-RU" dirty="0"/>
              <a:t>Зависимость ɷ для расчета износа для легковых автомобилей американского производства: ɷ = 0,055*В + 0,003*П, </a:t>
            </a:r>
          </a:p>
          <a:p>
            <a:r>
              <a:rPr lang="ru-RU" dirty="0"/>
              <a:t>а для автомобилей азиатского производства: ɷ = 0,065*В + 0,0032*П, </a:t>
            </a:r>
          </a:p>
          <a:p>
            <a:r>
              <a:rPr lang="ru-RU" dirty="0"/>
              <a:t>где П - пробег, в тыс. км, а В - возраст транспортного средства в годах.</a:t>
            </a:r>
          </a:p>
          <a:p>
            <a:r>
              <a:rPr lang="ru-RU" dirty="0"/>
              <a:t>Определите абсолютную поправку к цене объекта-аналога в тыс. руб., если использовать методику оценки остаточной стоимости транспортных средств с учетом технического состояния.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Излишняя информация по поводу азиатского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20885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11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sz="1400" dirty="0"/>
          </a:p>
          <a:p>
            <a:pPr lvl="0"/>
            <a:r>
              <a:rPr lang="ru-RU" dirty="0"/>
              <a:t>Определяем показатель ɷ: </a:t>
            </a:r>
            <a:endParaRPr lang="ru-RU" sz="1400" dirty="0"/>
          </a:p>
          <a:p>
            <a:pPr lvl="1"/>
            <a:r>
              <a:rPr lang="ru-RU" dirty="0"/>
              <a:t>Для объекта оценки: 0,055*2 + 0,003*30 = 0,11 + 0,09 = 0,20</a:t>
            </a:r>
            <a:endParaRPr lang="ru-RU" sz="1400" dirty="0"/>
          </a:p>
          <a:p>
            <a:pPr lvl="1"/>
            <a:r>
              <a:rPr lang="ru-RU" dirty="0"/>
              <a:t>Для аналога: 0,055*4 + 0,003*30 = 0,22 + 0,09 = 0,31</a:t>
            </a:r>
            <a:endParaRPr lang="ru-RU" sz="1400" dirty="0"/>
          </a:p>
          <a:p>
            <a:pPr lvl="0"/>
            <a:r>
              <a:rPr lang="ru-RU" dirty="0"/>
              <a:t>Определяем износ (в относительных величина): </a:t>
            </a:r>
            <a:endParaRPr lang="ru-RU" sz="1400" dirty="0"/>
          </a:p>
          <a:p>
            <a:pPr lvl="1"/>
            <a:r>
              <a:rPr lang="ru-RU" dirty="0"/>
              <a:t>Для объекта оценки: 1- </a:t>
            </a:r>
            <a:r>
              <a:rPr lang="ru-RU" dirty="0" err="1"/>
              <a:t>exp</a:t>
            </a:r>
            <a:r>
              <a:rPr lang="ru-RU" dirty="0"/>
              <a:t>(-0,2) = 0,181269</a:t>
            </a:r>
            <a:endParaRPr lang="ru-RU" sz="1400" dirty="0"/>
          </a:p>
          <a:p>
            <a:pPr lvl="1"/>
            <a:r>
              <a:rPr lang="ru-RU" dirty="0"/>
              <a:t>Для аналога: 1- </a:t>
            </a:r>
            <a:r>
              <a:rPr lang="ru-RU" dirty="0" err="1"/>
              <a:t>exp</a:t>
            </a:r>
            <a:r>
              <a:rPr lang="ru-RU" dirty="0"/>
              <a:t>(-0,31) = 0,266553</a:t>
            </a:r>
            <a:endParaRPr lang="ru-RU" sz="1400" dirty="0"/>
          </a:p>
          <a:p>
            <a:pPr lvl="0"/>
            <a:r>
              <a:rPr lang="ru-RU" dirty="0"/>
              <a:t>Определяем величину износа в абсолютном выражении:</a:t>
            </a:r>
            <a:endParaRPr lang="ru-RU" sz="1400" dirty="0"/>
          </a:p>
          <a:p>
            <a:pPr lvl="1"/>
            <a:r>
              <a:rPr lang="ru-RU" dirty="0"/>
              <a:t>Для объекта оценки: 1 000 * 0,181269 = 181,3 руб. </a:t>
            </a:r>
            <a:endParaRPr lang="ru-RU" sz="1400" dirty="0"/>
          </a:p>
          <a:p>
            <a:pPr lvl="1"/>
            <a:r>
              <a:rPr lang="ru-RU" dirty="0"/>
              <a:t>Для аналога: 1 000 * 0,266553 = 266,6 руб.</a:t>
            </a:r>
            <a:endParaRPr lang="ru-RU" sz="1400" dirty="0"/>
          </a:p>
          <a:p>
            <a:pPr lvl="0"/>
            <a:r>
              <a:rPr lang="ru-RU" dirty="0"/>
              <a:t>Определяем 266,6 – 181,3 = </a:t>
            </a:r>
            <a:r>
              <a:rPr lang="ru-RU" b="1" dirty="0"/>
              <a:t>85,3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00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12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8 </a:t>
            </a:r>
            <a:endParaRPr lang="ru-RU" dirty="0"/>
          </a:p>
          <a:p>
            <a:r>
              <a:rPr lang="ru-RU" dirty="0"/>
              <a:t>Оборудование приносит чистый операционный доход в 2 500 руб. в конце каждого периода. Специалисты определили, что оставшийся срок жизни оборудования составляет 16 лет, к концу которого оборудование полностью обесценивается. Норма доходности данного оборудования 15%. Предусмотрен линейный возврат капитала. Определите стоимость оборудования.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Здесь оценщик встает перед выбором – определить стоимость путем капитализации или через одну из функций денежной единицы (поскольку срок службы конечен) – текущая стоимость аннуитета. Корректно будет с использованием функции денежной единицы. Метод капитализации дохода предусматривает более длительные сроки оставшейся жизни оборудования. Информация о линейном возврате капитала излишняя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Формула текущей стоимости аннуитета:</a:t>
            </a:r>
          </a:p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92905"/>
              </p:ext>
            </p:extLst>
          </p:nvPr>
        </p:nvGraphicFramePr>
        <p:xfrm>
          <a:off x="2339752" y="4941168"/>
          <a:ext cx="387445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5" imgW="3098800" imgH="977900" progId="">
                  <p:embed/>
                </p:oleObj>
              </mc:Choice>
              <mc:Fallback>
                <p:oleObj name="Формула" r:id="rId5" imgW="3098800" imgH="9779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941168"/>
                        <a:ext cx="3874450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8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13</a:t>
            </a:fld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7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Для наших условий задачи:</a:t>
            </a:r>
          </a:p>
          <a:p>
            <a:pPr lvl="0"/>
            <a:r>
              <a:rPr lang="en-US" dirty="0"/>
              <a:t>PMT = 2 500</a:t>
            </a:r>
            <a:endParaRPr lang="ru-RU" dirty="0"/>
          </a:p>
          <a:p>
            <a:pPr lvl="0"/>
            <a:r>
              <a:rPr lang="en-US" dirty="0"/>
              <a:t>I/Y = 15</a:t>
            </a:r>
            <a:endParaRPr lang="ru-RU" dirty="0"/>
          </a:p>
          <a:p>
            <a:pPr lvl="0"/>
            <a:r>
              <a:rPr lang="en-US" dirty="0"/>
              <a:t>P/Y = 16</a:t>
            </a:r>
            <a:endParaRPr lang="ru-RU" dirty="0"/>
          </a:p>
          <a:p>
            <a:pPr lvl="0"/>
            <a:r>
              <a:rPr lang="ru-RU" dirty="0"/>
              <a:t>Определить необходимо </a:t>
            </a:r>
            <a:r>
              <a:rPr lang="en-US" dirty="0"/>
              <a:t> PV</a:t>
            </a:r>
            <a:endParaRPr lang="ru-RU" dirty="0"/>
          </a:p>
          <a:p>
            <a:r>
              <a:rPr lang="ru-RU" dirty="0"/>
              <a:t>Что и в какой последовательности нажимать – см. в Инструкции по пользованию финансовым калькулятором.</a:t>
            </a:r>
          </a:p>
          <a:p>
            <a:r>
              <a:rPr lang="ru-RU" dirty="0"/>
              <a:t>Ответ будет </a:t>
            </a:r>
            <a:r>
              <a:rPr lang="ru-RU" b="1" dirty="0"/>
              <a:t>14 886 руб.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Можете </a:t>
            </a:r>
            <a:r>
              <a:rPr lang="ru-RU" dirty="0"/>
              <a:t>проверить этот результат методом ДДП на период 16 лет (результат будет тот же).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14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80728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9 </a:t>
            </a:r>
            <a:endParaRPr lang="ru-RU" dirty="0"/>
          </a:p>
          <a:p>
            <a:pPr algn="just"/>
            <a:r>
              <a:rPr lang="ru-RU" dirty="0"/>
              <a:t>Определите физический износ машины после капитального ремонта. Физический износ машины до капитального ремонта составляет 75% и равномерен для всех деталей. В ходе капитального ремонта были заменены 3 агрегата, удельный вес которых в стоимости машины составляет 20% от стоимости новой машины.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Просто проверка на знание формулы.</a:t>
            </a:r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algn="just"/>
            <a:r>
              <a:rPr lang="ru-RU" dirty="0"/>
              <a:t>Для 80% (100%-20%=80%) агрегатов износ будет равен 75%, для 3-х замененных агрегатов (доля в стоимости машины 20%) – 0%</a:t>
            </a:r>
          </a:p>
          <a:p>
            <a:pPr algn="just"/>
            <a:r>
              <a:rPr lang="ru-RU" dirty="0"/>
              <a:t>Определяем физический износ: И фи = 75%*0,8+0%*0,2= </a:t>
            </a:r>
            <a:r>
              <a:rPr lang="ru-RU" b="1" dirty="0"/>
              <a:t>60%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15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10 </a:t>
            </a:r>
            <a:endParaRPr lang="ru-RU" dirty="0"/>
          </a:p>
          <a:p>
            <a:pPr algn="just"/>
            <a:r>
              <a:rPr lang="ru-RU" dirty="0"/>
              <a:t>В 2012 году предприятием было приобретено оборудование за 2 000 000 долларов США. Курс доллара к рублю по состоянию на дату приобретения был равен 32. Определите затраты на воспроизводство данного оборудования в рублях, по состоянию на дату оценки, при условии, что курс доллара к рублю на дату оценки был равен 61, а индекс роста цен в США на подобные активы с 2012 по дату оценки составил </a:t>
            </a:r>
            <a:r>
              <a:rPr lang="ru-RU" dirty="0" smtClean="0"/>
              <a:t>1,05</a:t>
            </a:r>
            <a:r>
              <a:rPr lang="ru-RU" dirty="0"/>
              <a:t>.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Особых нет, только информация о курсе рубля на дату приобретения </a:t>
            </a:r>
            <a:r>
              <a:rPr lang="ru-RU" dirty="0" smtClean="0"/>
              <a:t>излишняя.</a:t>
            </a:r>
            <a:endParaRPr lang="ru-RU" dirty="0"/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lvl="0" algn="just"/>
            <a:r>
              <a:rPr lang="ru-RU" dirty="0"/>
              <a:t>Определяем стоимость оборудования на дату оценки в долларах: 2 000 000 *1,05 = 2 100 000 долл.</a:t>
            </a:r>
          </a:p>
          <a:p>
            <a:pPr lvl="0" algn="just"/>
            <a:r>
              <a:rPr lang="ru-RU" dirty="0"/>
              <a:t>Определяем стоимость оборудования на дату оценки в рублях: 2 100 000 *61 = 128 100 000 руб.</a:t>
            </a:r>
          </a:p>
        </p:txBody>
      </p:sp>
    </p:spTree>
    <p:extLst>
      <p:ext uri="{BB962C8B-B14F-4D97-AF65-F5344CB8AC3E}">
        <p14:creationId xmlns:p14="http://schemas.microsoft.com/office/powerpoint/2010/main" val="22727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16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11 </a:t>
            </a:r>
            <a:endParaRPr lang="ru-RU" dirty="0"/>
          </a:p>
          <a:p>
            <a:pPr algn="just"/>
            <a:r>
              <a:rPr lang="ru-RU" dirty="0"/>
              <a:t>Срок службы оцениваемого оборудования 10 лет. Два года назад был проведен ремонт оборудования, после которого специалисты оценили износ оборудования в 20%. Определите износ на текущую дату при условии, что износ изменяется линейно.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Кроется во фразе «износ изменяется линейно». Т.е. в данном случае нужно понимать «прямолинейно».</a:t>
            </a:r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lvl="0" algn="just"/>
            <a:r>
              <a:rPr lang="ru-RU" dirty="0"/>
              <a:t>Определяем изменение износа в год: = 100% / 10 лет = 10% в год.</a:t>
            </a:r>
          </a:p>
          <a:p>
            <a:pPr lvl="0" algn="just"/>
            <a:r>
              <a:rPr lang="ru-RU" dirty="0"/>
              <a:t>Определяем износ за 2 года: 10% * 2=20%.</a:t>
            </a:r>
          </a:p>
          <a:p>
            <a:pPr lvl="0" algn="just"/>
            <a:r>
              <a:rPr lang="ru-RU" dirty="0"/>
              <a:t>Определяем износ на текущую дату: 20%+20% = 40%.</a:t>
            </a:r>
          </a:p>
        </p:txBody>
      </p:sp>
    </p:spTree>
    <p:extLst>
      <p:ext uri="{BB962C8B-B14F-4D97-AF65-F5344CB8AC3E}">
        <p14:creationId xmlns:p14="http://schemas.microsoft.com/office/powerpoint/2010/main" val="2652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17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</a:t>
            </a:r>
            <a:r>
              <a:rPr lang="ru-RU" b="1" u="sng" dirty="0" smtClean="0"/>
              <a:t>12 </a:t>
            </a:r>
          </a:p>
          <a:p>
            <a:r>
              <a:rPr lang="ru-RU" dirty="0"/>
              <a:t>Определить рыночную стоимость </a:t>
            </a:r>
            <a:r>
              <a:rPr lang="ru-RU" dirty="0" err="1"/>
              <a:t>несмонтированного</a:t>
            </a:r>
            <a:r>
              <a:rPr lang="ru-RU" dirty="0"/>
              <a:t> емкостного оборудования </a:t>
            </a:r>
            <a:br>
              <a:rPr lang="ru-RU" dirty="0"/>
            </a:br>
            <a:r>
              <a:rPr lang="ru-RU" dirty="0"/>
              <a:t>по состоянию на июнь 2016 г. по приведенным аналогам.</a:t>
            </a:r>
          </a:p>
          <a:p>
            <a:r>
              <a:rPr lang="ru-RU" dirty="0" smtClean="0"/>
              <a:t> </a:t>
            </a:r>
            <a:r>
              <a:rPr lang="ru-RU" dirty="0"/>
              <a:t>Характеристики оцениваемого объекта:</a:t>
            </a:r>
            <a:br>
              <a:rPr lang="ru-RU" dirty="0"/>
            </a:br>
            <a:r>
              <a:rPr lang="ru-RU" dirty="0"/>
              <a:t>- 1990 года выпуска</a:t>
            </a:r>
          </a:p>
          <a:p>
            <a:r>
              <a:rPr lang="ru-RU" dirty="0"/>
              <a:t>- в удовлетворительном состоянии,</a:t>
            </a:r>
          </a:p>
          <a:p>
            <a:r>
              <a:rPr lang="ru-RU" dirty="0"/>
              <a:t>- из нержавеющей стали, </a:t>
            </a:r>
          </a:p>
          <a:p>
            <a:r>
              <a:rPr lang="ru-RU" dirty="0"/>
              <a:t>- массой 7 т,</a:t>
            </a:r>
          </a:p>
          <a:p>
            <a:r>
              <a:rPr lang="ru-RU" dirty="0"/>
              <a:t>- произведен в Европе.</a:t>
            </a:r>
          </a:p>
          <a:p>
            <a:r>
              <a:rPr lang="ru-RU" dirty="0" smtClean="0"/>
              <a:t>Указанные </a:t>
            </a:r>
            <a:r>
              <a:rPr lang="ru-RU" dirty="0"/>
              <a:t>аналоги считать равноценными. </a:t>
            </a:r>
          </a:p>
          <a:p>
            <a:r>
              <a:rPr lang="ru-RU" dirty="0"/>
              <a:t> </a:t>
            </a:r>
            <a:r>
              <a:rPr lang="ru-RU" dirty="0" smtClean="0"/>
              <a:t>Аналоги </a:t>
            </a:r>
            <a:r>
              <a:rPr lang="ru-RU" dirty="0"/>
              <a:t>демонтированы, продаются со склада. </a:t>
            </a:r>
          </a:p>
          <a:p>
            <a:r>
              <a:rPr lang="ru-RU" dirty="0"/>
              <a:t> </a:t>
            </a:r>
            <a:r>
              <a:rPr lang="ru-RU" dirty="0" smtClean="0"/>
              <a:t>Величиной </a:t>
            </a:r>
            <a:r>
              <a:rPr lang="ru-RU" dirty="0"/>
              <a:t>прочих затрат </a:t>
            </a:r>
            <a:r>
              <a:rPr lang="ru-RU" dirty="0" smtClean="0"/>
              <a:t>в </a:t>
            </a:r>
            <a:r>
              <a:rPr lang="ru-RU" dirty="0"/>
              <a:t>целях данной задачи пренебречь.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18</a:t>
            </a:fld>
            <a:endParaRPr lang="ru-RU" sz="1600" b="1" dirty="0"/>
          </a:p>
        </p:txBody>
      </p:sp>
      <p:pic>
        <p:nvPicPr>
          <p:cNvPr id="6" name="Рисунок 5" descr="C:\Documents and Settings\SuvorovaEA\Local Settings\Temporary Internet Files\Content.Outlook\MN2JUUGZ\Реакторы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30" y="1052736"/>
            <a:ext cx="4054475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19</a:t>
            </a:fld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24500"/>
              </p:ext>
            </p:extLst>
          </p:nvPr>
        </p:nvGraphicFramePr>
        <p:xfrm>
          <a:off x="1619672" y="1951740"/>
          <a:ext cx="6120680" cy="3953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467"/>
                <a:gridCol w="1208019"/>
                <a:gridCol w="1208793"/>
                <a:gridCol w="1313401"/>
              </a:tblGrid>
              <a:tr h="238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</a:t>
                      </a:r>
                      <a:endParaRPr lang="ru-RU" sz="10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Аналог 1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Аналог 2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предложения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июн.16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июн.16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июн.16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1000000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1230000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НДС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НДС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НДС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 произв.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1990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1991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1996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Состояние</a:t>
                      </a:r>
                      <a:endParaRPr lang="ru-RU" sz="10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удовлет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Хорошее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удовлет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Матер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нерж сталь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нерж сталь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нерж сталь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Место производства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Европа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Азия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Россия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Масса, т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Корректировка на период  выпуска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-16,67%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Скоррект стоимость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1000000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1025000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Корректир. на страну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63%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30%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Скоррект. стоимость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1625000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1332500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Коррек.  на состояние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-25%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Скорректированная стоимость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1218750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1332500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Среднее значение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1275625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052736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Подвох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Кроется во расчете корректировок.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04626"/>
              </p:ext>
            </p:extLst>
          </p:nvPr>
        </p:nvGraphicFramePr>
        <p:xfrm>
          <a:off x="720568" y="908720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</a:t>
                      </a:r>
                      <a:r>
                        <a:rPr lang="ru-RU" sz="24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задачи по оценке движимого имущества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544" y="148478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1</a:t>
            </a:r>
            <a:endParaRPr lang="ru-RU" dirty="0"/>
          </a:p>
          <a:p>
            <a:pPr algn="just"/>
            <a:r>
              <a:rPr lang="ru-RU" dirty="0"/>
              <a:t>Предприятие в </a:t>
            </a:r>
            <a:r>
              <a:rPr lang="ru-RU" dirty="0" smtClean="0"/>
              <a:t>2010 </a:t>
            </a:r>
            <a:r>
              <a:rPr lang="ru-RU" dirty="0"/>
              <a:t>году закупило новое оборудование и поставило на учет по цене 100 000 руб., в 2017 году стоимость текущая (восстановительная стоимость) оборудования составила 200 000 руб. (с учетом переоценок и проведенных ремонтов). Требуется определить рыночную стоимость оборудования на текущую дату (2017 год), если индекс изменения цен 2010-2017 на аналогичное оборудования составил 1,5, износ составил 60%. 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В качестве исходной величины для расчетов следует брать первоначальную (2010 г) стоимость оборудования, поскольку стоимость 200 000 руб. непонятно каким образом получена – как проводилась переоценка, что за ремонты, к тому же в этой стоимости износ учтен через амортизацию, что для оценки не подходит.</a:t>
            </a:r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lvl="0" algn="just"/>
            <a:r>
              <a:rPr lang="ru-RU" dirty="0"/>
              <a:t>Определяем восстановительную стоимость: 100 000 * 1,5 =150 000 руб.</a:t>
            </a:r>
          </a:p>
          <a:p>
            <a:pPr lvl="0" algn="just"/>
            <a:r>
              <a:rPr lang="ru-RU" dirty="0"/>
              <a:t>Определяем износ: 150 000 * 60% = 90 000 руб.</a:t>
            </a:r>
          </a:p>
          <a:p>
            <a:pPr lvl="0" algn="just"/>
            <a:r>
              <a:rPr lang="ru-RU" dirty="0"/>
              <a:t>Определяем рыночную стоимость: 150 000 – 90 000 =</a:t>
            </a:r>
            <a:r>
              <a:rPr lang="ru-RU" b="1" dirty="0"/>
              <a:t>60 000 руб.</a:t>
            </a:r>
            <a:r>
              <a:rPr lang="ru-RU" dirty="0"/>
              <a:t>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20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Задача </a:t>
            </a:r>
            <a:r>
              <a:rPr lang="ru-RU" b="1" u="sng" dirty="0" smtClean="0">
                <a:solidFill>
                  <a:srgbClr val="FF0000"/>
                </a:solidFill>
              </a:rPr>
              <a:t>13 </a:t>
            </a:r>
          </a:p>
          <a:p>
            <a:r>
              <a:rPr lang="ru-RU" dirty="0"/>
              <a:t>Определить физический износ, если известно, что:</a:t>
            </a:r>
          </a:p>
          <a:p>
            <a:pPr lvl="0"/>
            <a:r>
              <a:rPr lang="ru-RU" dirty="0"/>
              <a:t>Возраст - 12 лет;</a:t>
            </a:r>
          </a:p>
          <a:p>
            <a:pPr lvl="0"/>
            <a:r>
              <a:rPr lang="ru-RU" dirty="0"/>
              <a:t>Нормативный срок службы- 15 лет;</a:t>
            </a:r>
          </a:p>
          <a:p>
            <a:pPr lvl="0"/>
            <a:r>
              <a:rPr lang="ru-RU" dirty="0"/>
              <a:t>3 года назад износ определили в 30%;</a:t>
            </a:r>
          </a:p>
          <a:p>
            <a:pPr lvl="0"/>
            <a:r>
              <a:rPr lang="ru-RU" dirty="0"/>
              <a:t>Износ начисляется линейно.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Излишняя информация - возраст.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норму износа в год: 100%/15 = 6,67%</a:t>
            </a:r>
          </a:p>
          <a:p>
            <a:r>
              <a:rPr lang="ru-RU" dirty="0"/>
              <a:t>Определяем износ за 3 года: 6,67% * 3 = 20%</a:t>
            </a:r>
          </a:p>
          <a:p>
            <a:r>
              <a:rPr lang="ru-RU" dirty="0"/>
              <a:t>Определяем физический износ: 30%+20%=50</a:t>
            </a:r>
            <a:r>
              <a:rPr lang="ru-RU" dirty="0" smtClean="0"/>
              <a:t>%.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21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</a:t>
            </a:r>
            <a:r>
              <a:rPr lang="ru-RU" b="1" u="sng" dirty="0" smtClean="0"/>
              <a:t>14 </a:t>
            </a:r>
          </a:p>
          <a:p>
            <a:r>
              <a:rPr lang="ru-RU" dirty="0"/>
              <a:t>Расчётная величина затрат на замещение линии 20 млн. Хронологический возраст 6 лет, эффективный возраст 8 лет, нормативный срок жизни 20 лет. Новый аналог стоит 19 </a:t>
            </a:r>
            <a:r>
              <a:rPr lang="ru-RU" dirty="0" err="1"/>
              <a:t>млн.руб</a:t>
            </a:r>
            <a:r>
              <a:rPr lang="ru-RU" dirty="0"/>
              <a:t>., причём он на 5% производительнее (зависимость стоимости от производительности линейная). Рассчитать </a:t>
            </a:r>
            <a:r>
              <a:rPr lang="ru-RU" dirty="0" smtClean="0"/>
              <a:t>рыночную стоимость.</a:t>
            </a:r>
            <a:endParaRPr lang="ru-RU" dirty="0"/>
          </a:p>
          <a:p>
            <a:r>
              <a:rPr lang="ru-RU" dirty="0"/>
              <a:t>По расчетам стоимость специализированных операционных активов в доходном подходе - 2,4 </a:t>
            </a:r>
            <a:r>
              <a:rPr lang="ru-RU" dirty="0" err="1"/>
              <a:t>млрд.руб</a:t>
            </a:r>
            <a:r>
              <a:rPr lang="ru-RU" dirty="0"/>
              <a:t>., всех активов в затратном подходе - 3,1 </a:t>
            </a:r>
            <a:r>
              <a:rPr lang="ru-RU" dirty="0" err="1"/>
              <a:t>млрд.руб</a:t>
            </a:r>
            <a:r>
              <a:rPr lang="ru-RU" dirty="0"/>
              <a:t>. </a:t>
            </a:r>
          </a:p>
          <a:p>
            <a:r>
              <a:rPr lang="ru-RU" dirty="0"/>
              <a:t>Стоимость неспециализированных операционных активов – 350 </a:t>
            </a:r>
            <a:r>
              <a:rPr lang="ru-RU" dirty="0" err="1"/>
              <a:t>млн.руб</a:t>
            </a:r>
            <a:r>
              <a:rPr lang="ru-RU" dirty="0"/>
              <a:t>. Стоимость </a:t>
            </a:r>
            <a:r>
              <a:rPr lang="ru-RU" dirty="0" err="1"/>
              <a:t>неоперационных</a:t>
            </a:r>
            <a:r>
              <a:rPr lang="ru-RU" dirty="0"/>
              <a:t> активов – 70 </a:t>
            </a:r>
            <a:r>
              <a:rPr lang="ru-RU" dirty="0" err="1"/>
              <a:t>млн.руб</a:t>
            </a:r>
            <a:r>
              <a:rPr lang="ru-RU" dirty="0"/>
              <a:t>. </a:t>
            </a:r>
          </a:p>
          <a:p>
            <a:r>
              <a:rPr lang="ru-RU" i="1" dirty="0"/>
              <a:t>Варианты ответов: </a:t>
            </a:r>
            <a:endParaRPr lang="ru-RU" dirty="0"/>
          </a:p>
          <a:p>
            <a:r>
              <a:rPr lang="ru-RU" dirty="0" smtClean="0"/>
              <a:t>9,5</a:t>
            </a:r>
            <a:endParaRPr lang="ru-RU" dirty="0"/>
          </a:p>
          <a:p>
            <a:r>
              <a:rPr lang="ru-RU" dirty="0" smtClean="0"/>
              <a:t>10,5</a:t>
            </a:r>
            <a:endParaRPr lang="ru-RU" dirty="0"/>
          </a:p>
          <a:p>
            <a:r>
              <a:rPr lang="ru-RU" dirty="0" smtClean="0"/>
              <a:t>10,3</a:t>
            </a:r>
            <a:endParaRPr lang="ru-RU" dirty="0"/>
          </a:p>
          <a:p>
            <a:r>
              <a:rPr lang="ru-RU" dirty="0" smtClean="0"/>
              <a:t>9,7</a:t>
            </a:r>
            <a:endParaRPr lang="ru-RU" dirty="0"/>
          </a:p>
          <a:p>
            <a:r>
              <a:rPr lang="ru-RU" dirty="0"/>
              <a:t> </a:t>
            </a:r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данной задаче необходимо рассчитать все 3 вида износов.</a:t>
            </a:r>
          </a:p>
          <a:p>
            <a:endParaRPr lang="ru-RU" dirty="0"/>
          </a:p>
          <a:p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22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1.Определяем физический износ: </a:t>
            </a:r>
            <a:r>
              <a:rPr lang="ru-RU" dirty="0" err="1" smtClean="0"/>
              <a:t>Ифиз</a:t>
            </a:r>
            <a:r>
              <a:rPr lang="ru-RU" dirty="0" smtClean="0"/>
              <a:t> </a:t>
            </a:r>
            <a:r>
              <a:rPr lang="ru-RU" dirty="0"/>
              <a:t>= ЭВ/НСС = 8/ 20 = 40%.</a:t>
            </a:r>
          </a:p>
          <a:p>
            <a:r>
              <a:rPr lang="ru-RU" dirty="0"/>
              <a:t>2. Определяем </a:t>
            </a:r>
            <a:r>
              <a:rPr lang="ru-RU" dirty="0" smtClean="0"/>
              <a:t>функциональное устаревание:</a:t>
            </a:r>
            <a:endParaRPr lang="ru-RU" dirty="0"/>
          </a:p>
          <a:p>
            <a:pPr algn="ctr"/>
            <a:r>
              <a:rPr lang="ru-RU" dirty="0" err="1"/>
              <a:t>И</a:t>
            </a:r>
            <a:r>
              <a:rPr lang="ru-RU" baseline="-25000" dirty="0" err="1"/>
              <a:t>функц</a:t>
            </a:r>
            <a:r>
              <a:rPr lang="ru-RU" dirty="0"/>
              <a:t> = 1 – </a:t>
            </a:r>
            <a:r>
              <a:rPr lang="ru-RU" dirty="0" err="1"/>
              <a:t>Ц</a:t>
            </a:r>
            <a:r>
              <a:rPr lang="ru-RU" baseline="-25000" dirty="0" err="1"/>
              <a:t>оа</a:t>
            </a:r>
            <a:r>
              <a:rPr lang="ru-RU" dirty="0"/>
              <a:t>/</a:t>
            </a:r>
            <a:r>
              <a:rPr lang="ru-RU" dirty="0" err="1"/>
              <a:t>Ц</a:t>
            </a:r>
            <a:r>
              <a:rPr lang="ru-RU" baseline="-25000" dirty="0" err="1"/>
              <a:t>оо</a:t>
            </a:r>
            <a:r>
              <a:rPr lang="ru-RU" dirty="0"/>
              <a:t> × (</a:t>
            </a:r>
            <a:r>
              <a:rPr lang="ru-RU" dirty="0" err="1"/>
              <a:t>Х</a:t>
            </a:r>
            <a:r>
              <a:rPr lang="ru-RU" baseline="-25000" dirty="0" err="1"/>
              <a:t>оо</a:t>
            </a:r>
            <a:r>
              <a:rPr lang="ru-RU" dirty="0"/>
              <a:t>/</a:t>
            </a:r>
            <a:r>
              <a:rPr lang="ru-RU" dirty="0" err="1"/>
              <a:t>Х</a:t>
            </a:r>
            <a:r>
              <a:rPr lang="ru-RU" baseline="-25000" dirty="0" err="1"/>
              <a:t>оа</a:t>
            </a:r>
            <a:r>
              <a:rPr lang="ru-RU" dirty="0"/>
              <a:t>)</a:t>
            </a:r>
            <a:r>
              <a:rPr lang="en-US" baseline="30000" dirty="0"/>
              <a:t>b</a:t>
            </a:r>
            <a:endParaRPr lang="ru-RU" baseline="30000" dirty="0"/>
          </a:p>
          <a:p>
            <a:pPr algn="ctr"/>
            <a:r>
              <a:rPr lang="ru-RU" dirty="0" err="1"/>
              <a:t>И</a:t>
            </a:r>
            <a:r>
              <a:rPr lang="ru-RU" baseline="-25000" dirty="0" err="1"/>
              <a:t>функц</a:t>
            </a:r>
            <a:r>
              <a:rPr lang="ru-RU" dirty="0"/>
              <a:t> = 1 – 19/20 × (1/1,05)</a:t>
            </a:r>
            <a:r>
              <a:rPr lang="ru-RU" baseline="30000" dirty="0"/>
              <a:t>1 </a:t>
            </a:r>
            <a:r>
              <a:rPr lang="ru-RU" dirty="0"/>
              <a:t>= 0,095 или 9,5</a:t>
            </a:r>
            <a:r>
              <a:rPr lang="ru-RU" dirty="0" smtClean="0"/>
              <a:t>%.</a:t>
            </a:r>
            <a:endParaRPr lang="ru-RU" dirty="0"/>
          </a:p>
          <a:p>
            <a:r>
              <a:rPr lang="ru-RU" dirty="0"/>
              <a:t>3. Определяем </a:t>
            </a:r>
            <a:r>
              <a:rPr lang="ru-RU" dirty="0" smtClean="0"/>
              <a:t>внешнее устаревание.</a:t>
            </a:r>
            <a:endParaRPr lang="ru-RU" dirty="0"/>
          </a:p>
          <a:p>
            <a:r>
              <a:rPr lang="ru-RU" dirty="0"/>
              <a:t>Рыночная стоимость </a:t>
            </a:r>
            <a:r>
              <a:rPr lang="ru-RU" dirty="0" smtClean="0"/>
              <a:t>специализированных </a:t>
            </a:r>
            <a:r>
              <a:rPr lang="ru-RU" dirty="0"/>
              <a:t>операционных активов всего предприятия без учета внешнего </a:t>
            </a:r>
            <a:r>
              <a:rPr lang="ru-RU" dirty="0" smtClean="0"/>
              <a:t>устаревания</a:t>
            </a:r>
            <a:r>
              <a:rPr lang="ru-RU" dirty="0"/>
              <a:t> (по затратному подходу) равна в </a:t>
            </a:r>
            <a:r>
              <a:rPr lang="ru-RU" dirty="0" err="1"/>
              <a:t>млн.руб</a:t>
            </a:r>
            <a:r>
              <a:rPr lang="ru-RU" dirty="0"/>
              <a:t>.: 3100 - 350 - 70 = 2680.</a:t>
            </a:r>
          </a:p>
          <a:p>
            <a:r>
              <a:rPr lang="ru-RU" dirty="0"/>
              <a:t>Доходный подход дает стоимость только операционных активов. При этом, если стоимость </a:t>
            </a:r>
            <a:r>
              <a:rPr lang="ru-RU" dirty="0" smtClean="0"/>
              <a:t>специализированных </a:t>
            </a:r>
            <a:r>
              <a:rPr lang="ru-RU" dirty="0"/>
              <a:t>операционных активов в затратном подходе выше чем в доходном, то это говорит о наличии внешнего </a:t>
            </a:r>
            <a:r>
              <a:rPr lang="ru-RU" dirty="0" smtClean="0"/>
              <a:t>устаревания.</a:t>
            </a:r>
            <a:endParaRPr lang="ru-RU" dirty="0"/>
          </a:p>
          <a:p>
            <a:r>
              <a:rPr lang="ru-RU" dirty="0" smtClean="0"/>
              <a:t>Внешнее устаревание: </a:t>
            </a:r>
            <a:r>
              <a:rPr lang="ru-RU" dirty="0"/>
              <a:t>(2680 - 2400) / 2680 = 10,45%.</a:t>
            </a:r>
          </a:p>
          <a:p>
            <a:r>
              <a:rPr lang="ru-RU" dirty="0"/>
              <a:t> </a:t>
            </a:r>
            <a:r>
              <a:rPr lang="ru-RU" dirty="0" smtClean="0"/>
              <a:t>4</a:t>
            </a:r>
            <a:r>
              <a:rPr lang="ru-RU" dirty="0"/>
              <a:t>. Теперь расчет рыночной стоимости оцениваемого оборудования:</a:t>
            </a:r>
          </a:p>
          <a:p>
            <a:r>
              <a:rPr lang="ru-RU" dirty="0"/>
              <a:t>20 * (1-40%) * </a:t>
            </a:r>
            <a:r>
              <a:rPr lang="ru-RU"/>
              <a:t>(</a:t>
            </a:r>
            <a:r>
              <a:rPr lang="ru-RU" smtClean="0"/>
              <a:t>1-9,5%) </a:t>
            </a:r>
            <a:r>
              <a:rPr lang="ru-RU" dirty="0"/>
              <a:t>* (1-10,45%) = 9,7</a:t>
            </a:r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u="sng" dirty="0" smtClean="0"/>
              <a:t>Вариант 2.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Расчётная </a:t>
            </a:r>
            <a:r>
              <a:rPr lang="ru-RU" sz="1800" dirty="0"/>
              <a:t>величина затрат на замещение линии 22 млн. Хронологический срок жизни 6 лет, эффективный 8 лет, нормативный 20 лет. Новый аналог стоит 20 млн, причём он на 7% производительнее (зависимость стоимости от производительности линейная). </a:t>
            </a:r>
            <a:r>
              <a:rPr lang="ru-RU" sz="1800" dirty="0" smtClean="0"/>
              <a:t>Рассчитать </a:t>
            </a:r>
            <a:r>
              <a:rPr lang="ru-RU" sz="1800" dirty="0"/>
              <a:t>стоимость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По расчетам стоимости операционных активов в доходном подходе 2,4 млрд. руб., в затратном подходе 3 млрд. руб.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/>
              <a:t>Стоимость неспецифических операционных активов – 350 млн. руб. Стоимость «еще каких-то» активов – 70 млн. руб</a:t>
            </a:r>
            <a:r>
              <a:rPr lang="ru-RU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u="sng" dirty="0"/>
              <a:t>Вариант </a:t>
            </a:r>
            <a:r>
              <a:rPr lang="ru-RU" sz="1800" b="1" u="sng" dirty="0" smtClean="0"/>
              <a:t>3.</a:t>
            </a:r>
            <a:endParaRPr lang="ru-RU" sz="1800" b="1" u="sng" dirty="0"/>
          </a:p>
          <a:p>
            <a:pPr>
              <a:spcBef>
                <a:spcPts val="0"/>
              </a:spcBef>
            </a:pPr>
            <a:r>
              <a:rPr lang="ru-RU" sz="1800" dirty="0" smtClean="0"/>
              <a:t>Оценщик </a:t>
            </a:r>
            <a:r>
              <a:rPr lang="ru-RU" sz="1800" dirty="0"/>
              <a:t>методом индексации первоначальной стоимости определил затраты на воспроизводство без учета износов в размере 20 </a:t>
            </a:r>
            <a:r>
              <a:rPr lang="ru-RU" sz="1800" dirty="0" err="1"/>
              <a:t>млн.руб</a:t>
            </a:r>
            <a:r>
              <a:rPr lang="ru-RU" sz="1800" dirty="0"/>
              <a:t>. Нормативный срок службы линии 20 лет. Хронологический возраст 6 лет. Эффективный возраст 8 лет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В ходе анализа Оценщик выявил, что новые аналогичные линии сейчас продаются по 19 000 000 руб., кроме того, они выполнены по новым технологиям из-за чего их производительность на 5% выше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В рамках доходного подхода к оценке рыночная стоимость всех операционных активов предприятия  определена в размере 2 </a:t>
            </a:r>
            <a:r>
              <a:rPr lang="ru-RU" sz="1800" dirty="0" err="1"/>
              <a:t>млрд.руб</a:t>
            </a:r>
            <a:r>
              <a:rPr lang="ru-RU" sz="1800" dirty="0"/>
              <a:t>. По затратному подходу к оценке рыночная стоимость всех специализированных операционных активов составляет 2,5 </a:t>
            </a:r>
            <a:r>
              <a:rPr lang="ru-RU" sz="1800" dirty="0" err="1"/>
              <a:t>млрд.руб</a:t>
            </a:r>
            <a:r>
              <a:rPr lang="ru-RU" sz="1800" dirty="0"/>
              <a:t>. Рыночная стоимость неспециализированных операционных активов составляет 150 </a:t>
            </a:r>
            <a:r>
              <a:rPr lang="ru-RU" sz="1800" dirty="0" err="1"/>
              <a:t>млн.руб</a:t>
            </a:r>
            <a:r>
              <a:rPr lang="ru-RU" sz="1800" dirty="0"/>
              <a:t>. Рыночная стоимость </a:t>
            </a:r>
            <a:r>
              <a:rPr lang="ru-RU" sz="1800" dirty="0" err="1"/>
              <a:t>неоперационных</a:t>
            </a:r>
            <a:r>
              <a:rPr lang="ru-RU" sz="1800" dirty="0"/>
              <a:t> активов 50 </a:t>
            </a:r>
            <a:r>
              <a:rPr lang="ru-RU" sz="1800" dirty="0" err="1"/>
              <a:t>млн.руб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Определить рыночную стоимость линии.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6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24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</a:t>
            </a:r>
            <a:r>
              <a:rPr lang="ru-RU" b="1" u="sng" dirty="0" smtClean="0"/>
              <a:t>15 </a:t>
            </a:r>
          </a:p>
          <a:p>
            <a:r>
              <a:rPr lang="ru-RU" dirty="0"/>
              <a:t>Стоимость аналога объекта  </a:t>
            </a:r>
            <a:r>
              <a:rPr lang="ru-RU" dirty="0" smtClean="0"/>
              <a:t>оценки 120 </a:t>
            </a:r>
            <a:r>
              <a:rPr lang="ru-RU" dirty="0"/>
              <a:t>тыс. руб. </a:t>
            </a:r>
          </a:p>
          <a:p>
            <a:r>
              <a:rPr lang="ru-RU" dirty="0"/>
              <a:t>Износ аналога – 50 %</a:t>
            </a:r>
          </a:p>
          <a:p>
            <a:r>
              <a:rPr lang="ru-RU" dirty="0"/>
              <a:t>Найти корректировочный коэффициент для объекта оценки с износом 70%.</a:t>
            </a:r>
          </a:p>
          <a:p>
            <a:r>
              <a:rPr lang="ru-RU" dirty="0"/>
              <a:t>Варианты ответов: </a:t>
            </a:r>
          </a:p>
          <a:p>
            <a:r>
              <a:rPr lang="ru-RU" dirty="0"/>
              <a:t>0,6</a:t>
            </a:r>
          </a:p>
          <a:p>
            <a:r>
              <a:rPr lang="ru-RU" dirty="0"/>
              <a:t>1,4 </a:t>
            </a:r>
          </a:p>
          <a:p>
            <a:r>
              <a:rPr lang="ru-RU" dirty="0"/>
              <a:t>20</a:t>
            </a:r>
          </a:p>
          <a:p>
            <a:r>
              <a:rPr lang="ru-RU" dirty="0"/>
              <a:t>-20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данной задаче главное не запутаться с формулой для расчета корректировки. Стоимость аналога в данном случае неважна.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Корректирующий коэффициент К равен:  К= (1-70%) / (1-50%) = (1-0,7) / (1-0,5) = 0,3/0,5 = 0,6</a:t>
            </a:r>
          </a:p>
          <a:p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25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16</a:t>
            </a:r>
            <a:endParaRPr lang="ru-RU" dirty="0"/>
          </a:p>
          <a:p>
            <a:r>
              <a:rPr lang="ru-RU" dirty="0" smtClean="0"/>
              <a:t>Объект оценки - технологическая </a:t>
            </a:r>
            <a:r>
              <a:rPr lang="ru-RU" dirty="0"/>
              <a:t>линия </a:t>
            </a:r>
          </a:p>
          <a:p>
            <a:r>
              <a:rPr lang="ru-RU" dirty="0"/>
              <a:t>Потенциальный валовый доход (ПВД) – 160 </a:t>
            </a:r>
            <a:r>
              <a:rPr lang="ru-RU" dirty="0" err="1" smtClean="0"/>
              <a:t>млн.руб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Загруженность – 80 %</a:t>
            </a:r>
          </a:p>
          <a:p>
            <a:r>
              <a:rPr lang="ru-RU" dirty="0"/>
              <a:t>Операционные расходы  15% от ПВД </a:t>
            </a:r>
          </a:p>
          <a:p>
            <a:r>
              <a:rPr lang="ru-RU" dirty="0"/>
              <a:t>Ставка дисконтирования – 20%</a:t>
            </a:r>
          </a:p>
          <a:p>
            <a:r>
              <a:rPr lang="ru-RU" dirty="0"/>
              <a:t>Нормативный возраст – 10 лет</a:t>
            </a:r>
          </a:p>
          <a:p>
            <a:r>
              <a:rPr lang="ru-RU" dirty="0"/>
              <a:t>Хронологический возраст – 10 лет</a:t>
            </a:r>
          </a:p>
          <a:p>
            <a:r>
              <a:rPr lang="ru-RU" dirty="0"/>
              <a:t>Нормативный срок службы - 25 лет</a:t>
            </a:r>
          </a:p>
          <a:p>
            <a:r>
              <a:rPr lang="ru-RU" dirty="0"/>
              <a:t>Технические эксперты определили остаточный срок службы – 20 лет </a:t>
            </a:r>
          </a:p>
          <a:p>
            <a:r>
              <a:rPr lang="ru-RU" dirty="0" smtClean="0"/>
              <a:t>Рассчитать методом </a:t>
            </a:r>
            <a:r>
              <a:rPr lang="ru-RU" dirty="0"/>
              <a:t>капитализации рыночную стоимость. При условии, что износ исчисляется линейно и по окончании срока службы оборудование будет продано по  цене равной действительному валовому доходу первого периода эксплуатации оборудования. </a:t>
            </a:r>
            <a:r>
              <a:rPr lang="ru-RU" dirty="0" smtClean="0"/>
              <a:t>результат округлить до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r>
              <a:rPr lang="ru-RU" dirty="0"/>
              <a:t>Варианты: </a:t>
            </a:r>
          </a:p>
          <a:p>
            <a:r>
              <a:rPr lang="ru-RU" dirty="0"/>
              <a:t>419</a:t>
            </a:r>
          </a:p>
          <a:p>
            <a:r>
              <a:rPr lang="ru-RU" dirty="0"/>
              <a:t>430</a:t>
            </a:r>
          </a:p>
          <a:p>
            <a:r>
              <a:rPr lang="ru-RU" dirty="0"/>
              <a:t>697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26</a:t>
            </a:fld>
            <a:endParaRPr lang="ru-R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1520" y="980728"/>
                <a:ext cx="8640960" cy="3262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i="1" u="sng" dirty="0"/>
                  <a:t>Подвох</a:t>
                </a:r>
                <a:endParaRPr lang="ru-RU" dirty="0"/>
              </a:p>
              <a:p>
                <a:r>
                  <a:rPr lang="ru-RU" dirty="0"/>
                  <a:t>В данной задаче главное не запутаться с возрастом. </a:t>
                </a:r>
              </a:p>
              <a:p>
                <a:r>
                  <a:rPr lang="ru-RU" i="1" u="sng" dirty="0"/>
                  <a:t>Решение</a:t>
                </a:r>
                <a:endParaRPr lang="ru-RU" dirty="0"/>
              </a:p>
              <a:p>
                <a:r>
                  <a:rPr lang="ru-RU" dirty="0"/>
                  <a:t>Определяем норму возврата капитала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ru-RU">
                        <a:latin typeface="Cambria Math"/>
                      </a:rPr>
                      <m:t>=0,05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или 5</a:t>
                </a:r>
                <a:r>
                  <a:rPr lang="ru-RU" dirty="0"/>
                  <a:t>%</a:t>
                </a:r>
              </a:p>
              <a:p>
                <a:r>
                  <a:rPr lang="ru-RU" dirty="0"/>
                  <a:t>Определяем ставку капитализации: 20%+5%=25%</a:t>
                </a:r>
              </a:p>
              <a:p>
                <a:r>
                  <a:rPr lang="ru-RU" dirty="0"/>
                  <a:t>Определяем ЧОД: 160 *0,8 -160 * 0,15 = </a:t>
                </a:r>
                <a:r>
                  <a:rPr lang="ru-RU" dirty="0" smtClean="0"/>
                  <a:t>104 </a:t>
                </a:r>
                <a:r>
                  <a:rPr lang="ru-RU" dirty="0" err="1" smtClean="0"/>
                  <a:t>млн.руб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r>
                  <a:rPr lang="ru-RU" dirty="0"/>
                  <a:t>Определяем стоимость денежных потоков за оставшийся срок службы: </a:t>
                </a:r>
                <a:r>
                  <a:rPr lang="ru-RU" dirty="0" smtClean="0"/>
                  <a:t>104/0,25=416 </a:t>
                </a:r>
                <a:r>
                  <a:rPr lang="ru-RU" dirty="0" err="1" smtClean="0"/>
                  <a:t>млн.руб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r>
                  <a:rPr lang="ru-RU" dirty="0"/>
                  <a:t>Определяем текущую стоимость продажи  линии по окончанию срока службы: (160*0,8)/(1+0,20)</a:t>
                </a:r>
                <a:r>
                  <a:rPr lang="ru-RU" baseline="30000" dirty="0"/>
                  <a:t>20</a:t>
                </a:r>
                <a:r>
                  <a:rPr lang="ru-RU" dirty="0"/>
                  <a:t> = 128/ 38,3376 = </a:t>
                </a:r>
                <a:r>
                  <a:rPr lang="ru-RU" dirty="0" smtClean="0"/>
                  <a:t>3,33 </a:t>
                </a:r>
                <a:r>
                  <a:rPr lang="ru-RU" dirty="0" err="1" smtClean="0"/>
                  <a:t>млн.руб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r>
                  <a:rPr lang="ru-RU" dirty="0"/>
                  <a:t>Определяем стоимость линии: 416+3,33=419,33 </a:t>
                </a:r>
                <a:r>
                  <a:rPr lang="ru-RU" dirty="0" err="1" smtClean="0"/>
                  <a:t>млн.руб</a:t>
                </a:r>
                <a:r>
                  <a:rPr lang="ru-RU" dirty="0" smtClean="0"/>
                  <a:t>. или 419млн.руб.</a:t>
                </a:r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640960" cy="32624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64" t="-935" b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27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17</a:t>
            </a:r>
            <a:endParaRPr lang="ru-RU" dirty="0"/>
          </a:p>
          <a:p>
            <a:r>
              <a:rPr lang="ru-RU" dirty="0"/>
              <a:t>Горнодобывающая линия куплена в марте 2013 года для конкретного месторождения. Дата оценки – январь 2015 года. Срок службы – 5 лет. Линия спроектирована под конкретный объем работ. </a:t>
            </a:r>
            <a:r>
              <a:rPr lang="ru-RU" dirty="0" err="1"/>
              <a:t>Общегодовая</a:t>
            </a:r>
            <a:r>
              <a:rPr lang="ru-RU" dirty="0"/>
              <a:t> мощность – 1 100 000 тонн/год.  Общий запас – 3,5 млн. тонн. Определить оставшийся срок </a:t>
            </a:r>
            <a:r>
              <a:rPr lang="ru-RU" dirty="0" smtClean="0"/>
              <a:t>службы линии.</a:t>
            </a:r>
            <a:endParaRPr lang="ru-RU" dirty="0"/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данной задаче учесть, что линия будет служить до окончания запаса ископаемых. 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срок, прошедший с начала работы линии: январь 2015 – март 2013 = 22 месяца</a:t>
            </a:r>
          </a:p>
          <a:p>
            <a:r>
              <a:rPr lang="ru-RU" dirty="0"/>
              <a:t>Определяем </a:t>
            </a:r>
            <a:r>
              <a:rPr lang="ru-RU" dirty="0" smtClean="0"/>
              <a:t>время на выработку запасов: 3,5 / 1,1 </a:t>
            </a:r>
            <a:r>
              <a:rPr lang="ru-RU" dirty="0"/>
              <a:t>= </a:t>
            </a:r>
            <a:r>
              <a:rPr lang="ru-RU" dirty="0" smtClean="0"/>
              <a:t>3,18 года = 38,18  мес.</a:t>
            </a:r>
            <a:endParaRPr lang="ru-RU" dirty="0"/>
          </a:p>
          <a:p>
            <a:r>
              <a:rPr lang="ru-RU" dirty="0" smtClean="0"/>
              <a:t>Определяем </a:t>
            </a:r>
            <a:r>
              <a:rPr lang="ru-RU" dirty="0"/>
              <a:t>оставшийся срок жизни линии: </a:t>
            </a:r>
            <a:r>
              <a:rPr lang="ru-RU" dirty="0" smtClean="0"/>
              <a:t>38,18 - 22 </a:t>
            </a:r>
            <a:r>
              <a:rPr lang="ru-RU" dirty="0"/>
              <a:t>= </a:t>
            </a:r>
            <a:r>
              <a:rPr lang="ru-RU" dirty="0" smtClean="0"/>
              <a:t>16,18 </a:t>
            </a:r>
            <a:r>
              <a:rPr lang="ru-RU" dirty="0"/>
              <a:t>мес. (1 год 4 месяца)</a:t>
            </a:r>
          </a:p>
          <a:p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28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18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Оборудование </a:t>
            </a:r>
            <a:r>
              <a:rPr lang="ru-RU" dirty="0"/>
              <a:t>произведено в России и вывезено за границу. Там оно стоит 140 000 </a:t>
            </a:r>
            <a:r>
              <a:rPr lang="ru-RU" dirty="0" err="1"/>
              <a:t>долл.США</a:t>
            </a:r>
            <a:r>
              <a:rPr lang="ru-RU" dirty="0"/>
              <a:t>. Потом его опять ввезли в Россию. Вывозная пошлина 18%, ввозная 12%. НДС не облагается. Какова стоимость в условиях </a:t>
            </a:r>
            <a:r>
              <a:rPr lang="ru-RU" dirty="0" smtClean="0"/>
              <a:t>России?</a:t>
            </a:r>
            <a:endParaRPr lang="ru-RU" dirty="0"/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данной задаче учесть, что ввозная пошлина </a:t>
            </a:r>
            <a:r>
              <a:rPr lang="ru-RU" dirty="0" smtClean="0"/>
              <a:t>в данном случае не </a:t>
            </a:r>
            <a:r>
              <a:rPr lang="ru-RU" dirty="0"/>
              <a:t>платится. 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Очищаем стоимость оборудования от вывозной пошлины: 140 000 /1,18 = 118 644 </a:t>
            </a:r>
            <a:r>
              <a:rPr lang="ru-RU" dirty="0" err="1"/>
              <a:t>долл.США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29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19</a:t>
            </a:r>
            <a:endParaRPr lang="ru-RU" dirty="0"/>
          </a:p>
          <a:p>
            <a:r>
              <a:rPr lang="ru-RU" dirty="0"/>
              <a:t>Определить сравнительным подходом рыночную стоимость буксира, мощностью </a:t>
            </a:r>
            <a:r>
              <a:rPr lang="ru-RU" dirty="0" smtClean="0"/>
              <a:t>Р=1500 </a:t>
            </a:r>
            <a:r>
              <a:rPr lang="ru-RU" dirty="0"/>
              <a:t>квт. Износ у объекта оценки 70%, стоимость </a:t>
            </a:r>
            <a:r>
              <a:rPr lang="ru-RU" dirty="0" smtClean="0"/>
              <a:t>нового буксира - </a:t>
            </a:r>
            <a:r>
              <a:rPr lang="ru-RU" dirty="0"/>
              <a:t>30 000 000 рублей. Оценщик </a:t>
            </a:r>
            <a:r>
              <a:rPr lang="ru-RU" dirty="0" smtClean="0"/>
              <a:t>на основании анализа </a:t>
            </a:r>
            <a:r>
              <a:rPr lang="ru-RU" dirty="0"/>
              <a:t>рынка со всеми корректировками на отличие определил, что 1 квт </a:t>
            </a:r>
            <a:r>
              <a:rPr lang="ru-RU" dirty="0" smtClean="0"/>
              <a:t>мощности стоит </a:t>
            </a:r>
            <a:r>
              <a:rPr lang="ru-RU" dirty="0"/>
              <a:t>5 000 рублей.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данной задаче необходимо </a:t>
            </a:r>
            <a:r>
              <a:rPr lang="ru-RU" dirty="0" smtClean="0"/>
              <a:t>определить каким подходом проводить оценку. </a:t>
            </a:r>
            <a:r>
              <a:rPr lang="ru-RU" dirty="0"/>
              <a:t>Ключевая фраза – «сравнительным подходом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С = 1 500 кВт * 5 000 руб. = 7 500 000 руб.</a:t>
            </a:r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3" y="90872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2 </a:t>
            </a:r>
            <a:endParaRPr lang="ru-RU" dirty="0"/>
          </a:p>
          <a:p>
            <a:pPr algn="just"/>
            <a:r>
              <a:rPr lang="ru-RU" dirty="0"/>
              <a:t>Компания А заказала у компании Б монтаж и наладку оборудования, при этом компания А является дочерней компанией Б и ранее получала скидку на подобные услуги 5%. Но в этот раз скидка составила 10%. Какую величину скидки нужно учесть при определении стоимости данного оборудования компании. 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Компания А является дочерней компанией и поэтому стоимость монтажа и наладки для нее со скидкой являются нерыночными условиями.</a:t>
            </a:r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algn="just"/>
            <a:r>
              <a:rPr lang="ru-RU" dirty="0"/>
              <a:t>Величина скидки будет равна </a:t>
            </a:r>
            <a:r>
              <a:rPr lang="ru-RU" b="1" dirty="0"/>
              <a:t>0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1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30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8072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Задача </a:t>
            </a:r>
            <a:r>
              <a:rPr lang="ru-RU" b="1" u="sng" dirty="0"/>
              <a:t>20</a:t>
            </a:r>
            <a:endParaRPr lang="ru-RU" dirty="0"/>
          </a:p>
          <a:p>
            <a:r>
              <a:rPr lang="ru-RU" dirty="0"/>
              <a:t>Закупили оборудование в 2012 г. За 140 000 </a:t>
            </a:r>
            <a:r>
              <a:rPr lang="ru-RU" dirty="0" err="1"/>
              <a:t>долл.США</a:t>
            </a:r>
            <a:r>
              <a:rPr lang="ru-RU" dirty="0"/>
              <a:t> со склада. Договор поставки включает в себя расходы на таможенную пошлину и ускоренную доставку 10% и 5% соответственно. Курс </a:t>
            </a:r>
            <a:r>
              <a:rPr lang="ru-RU" dirty="0" err="1"/>
              <a:t>долл.США</a:t>
            </a:r>
            <a:r>
              <a:rPr lang="ru-RU" dirty="0"/>
              <a:t> на дату приобретения - 30 руб. Коэффициент изменения цен в </a:t>
            </a:r>
            <a:r>
              <a:rPr lang="ru-RU" dirty="0" err="1"/>
              <a:t>долл.США</a:t>
            </a:r>
            <a:r>
              <a:rPr lang="ru-RU" dirty="0"/>
              <a:t> 0,95. Курс </a:t>
            </a:r>
            <a:r>
              <a:rPr lang="ru-RU" dirty="0" err="1"/>
              <a:t>долл.США</a:t>
            </a:r>
            <a:r>
              <a:rPr lang="ru-RU" dirty="0"/>
              <a:t> на дату оценки – 60 руб. Покупатель параллельно заключали договор доставки аналогичного оборудования за 100 000 руб. Цена этого договора не изменилась на дату оценки. Найти рыночную стоимость.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данной задаче необходимо исключить из стоимости договора </a:t>
            </a:r>
            <a:r>
              <a:rPr lang="ru-RU" dirty="0" err="1"/>
              <a:t>постави</a:t>
            </a:r>
            <a:r>
              <a:rPr lang="ru-RU" dirty="0"/>
              <a:t> затраты на ускоренную доставку.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стоимость оборудования без учета расходов на </a:t>
            </a:r>
            <a:r>
              <a:rPr lang="ru-RU" dirty="0" smtClean="0"/>
              <a:t>ускоренную </a:t>
            </a:r>
            <a:r>
              <a:rPr lang="ru-RU" dirty="0"/>
              <a:t>доставку: 140 000 /</a:t>
            </a:r>
            <a:r>
              <a:rPr lang="ru-RU" dirty="0" smtClean="0"/>
              <a:t>1,05 </a:t>
            </a:r>
            <a:r>
              <a:rPr lang="ru-RU" dirty="0"/>
              <a:t>= </a:t>
            </a:r>
            <a:r>
              <a:rPr lang="ru-RU" dirty="0" smtClean="0"/>
              <a:t>133 333 </a:t>
            </a:r>
            <a:r>
              <a:rPr lang="ru-RU" dirty="0" err="1" smtClean="0"/>
              <a:t>долл.США</a:t>
            </a:r>
            <a:r>
              <a:rPr lang="ru-RU" dirty="0" smtClean="0"/>
              <a:t>.</a:t>
            </a:r>
          </a:p>
          <a:p>
            <a:r>
              <a:rPr lang="ru-RU" dirty="0"/>
              <a:t>Определяем стоимость оборудования с учетом расходов на </a:t>
            </a:r>
            <a:r>
              <a:rPr lang="ru-RU" dirty="0" smtClean="0"/>
              <a:t>пошлину и изменения цен: 133 333 </a:t>
            </a:r>
            <a:r>
              <a:rPr lang="ru-RU" dirty="0"/>
              <a:t>* </a:t>
            </a:r>
            <a:r>
              <a:rPr lang="ru-RU" dirty="0" smtClean="0"/>
              <a:t>0,95 </a:t>
            </a:r>
            <a:r>
              <a:rPr lang="ru-RU" dirty="0"/>
              <a:t>= </a:t>
            </a:r>
            <a:r>
              <a:rPr lang="ru-RU" dirty="0" smtClean="0"/>
              <a:t>126 667 </a:t>
            </a:r>
            <a:r>
              <a:rPr lang="ru-RU" dirty="0" err="1"/>
              <a:t>долл.США</a:t>
            </a:r>
            <a:r>
              <a:rPr lang="ru-RU" dirty="0"/>
              <a:t> или </a:t>
            </a:r>
            <a:r>
              <a:rPr lang="ru-RU" dirty="0" smtClean="0"/>
              <a:t>7 600 000 </a:t>
            </a:r>
            <a:r>
              <a:rPr lang="ru-RU" dirty="0"/>
              <a:t>руб.</a:t>
            </a:r>
          </a:p>
          <a:p>
            <a:r>
              <a:rPr lang="ru-RU" dirty="0" smtClean="0"/>
              <a:t>Определяем </a:t>
            </a:r>
            <a:r>
              <a:rPr lang="ru-RU" dirty="0"/>
              <a:t>стоимость оборудования с учетом расходов на пошлину и доставку: </a:t>
            </a:r>
            <a:r>
              <a:rPr lang="ru-RU" dirty="0" smtClean="0"/>
              <a:t>        7 600 000 </a:t>
            </a:r>
            <a:r>
              <a:rPr lang="ru-RU" dirty="0"/>
              <a:t>+ 100 000 = 7 </a:t>
            </a:r>
            <a:r>
              <a:rPr lang="ru-RU" dirty="0" smtClean="0"/>
              <a:t>700 000 </a:t>
            </a:r>
            <a:r>
              <a:rPr lang="ru-RU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67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21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Рассчитайте </a:t>
            </a:r>
            <a:r>
              <a:rPr lang="ru-RU" sz="1800" dirty="0"/>
              <a:t>сумму лизинговых платежей и остаточную стоимость имущества при выкупе по договору лизинга, если первоначальная стоимость оборудования составляет 100 </a:t>
            </a:r>
            <a:r>
              <a:rPr lang="ru-RU" sz="1800" dirty="0" err="1"/>
              <a:t>д.е</a:t>
            </a:r>
            <a:r>
              <a:rPr lang="ru-RU" sz="1800" dirty="0"/>
              <a:t>., срок договора – 3 год, авансового платежа нет, ставка по кредиту 10% годовых. Ставка комиссионного вознаграждения – 10% от стоимости, норма амортизации – 10%, коэффициент ускорения – 3. Известно, что ставка НДС – 20%, страховка составляет 0,5 % от балансовой стоимости оборудования на начало первого года договора, налог на имущество 2% от среднегодовой балансовой стоимости имущества.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Для решения данной задачи необходимо вспомнить формулу расчета лизинговых платежей.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" name="Объект 4" descr="решение по лизингу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3"/>
            <a:ext cx="59766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22</a:t>
            </a:r>
            <a:endParaRPr lang="ru-RU" sz="1800" dirty="0"/>
          </a:p>
          <a:p>
            <a:r>
              <a:rPr lang="ru-RU" sz="1800" dirty="0" smtClean="0"/>
              <a:t>Определить </a:t>
            </a:r>
            <a:r>
              <a:rPr lang="ru-RU" sz="1800" dirty="0"/>
              <a:t>рыночную стоимость станка в г. Самаре с учетом НДС. Станок был приобретен в Германии за 350 000 евро. Индекс цен на аналогичное оборудование в еврозоне за период с 01.01.1999 по 10.02.2004 составил 1,54, а в период с 10.01.1999 по 15.10.2016 – 2,12. Поставка произведена на условиях DDP (включает таможенное оформление, доставку и монтаж). Дата поставки – 10.02.2004. Дата оценки – 15.10.2016. Таможенная пошлина составляет 10%. Затраты на доставку и монтаж составляют 20%. Курс евро на 10.02.2004 составлял 35,10 руб./евро, а на 15.10.2016 – 70,18 руб./евро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Раз поставка </a:t>
            </a:r>
            <a:r>
              <a:rPr lang="ru-RU" sz="1800" dirty="0"/>
              <a:t>произведена на условиях DDP (включает таможенное оформление, доставку и монтаж</a:t>
            </a:r>
            <a:r>
              <a:rPr lang="ru-RU" sz="1800" dirty="0" smtClean="0"/>
              <a:t>), то данные по величине таможенной пошлины, затратам на доставку и монтаж излишние.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>
              <a:buAutoNum type="arabicPeriod"/>
            </a:pPr>
            <a:r>
              <a:rPr lang="ru-RU" sz="1800" dirty="0" smtClean="0"/>
              <a:t>Определяем стоимость станка на дату оценки в евро: 350 000*2,12/1,54</a:t>
            </a:r>
            <a:r>
              <a:rPr lang="ru-RU" sz="1800" dirty="0"/>
              <a:t>= 481 </a:t>
            </a:r>
            <a:r>
              <a:rPr lang="ru-RU" sz="1800" dirty="0" smtClean="0"/>
              <a:t>818 евро</a:t>
            </a:r>
          </a:p>
          <a:p>
            <a:pPr>
              <a:buAutoNum type="arabicPeriod"/>
            </a:pPr>
            <a:r>
              <a:rPr lang="ru-RU" sz="1800" dirty="0"/>
              <a:t>Определяем стоимость станка на дату оценки в </a:t>
            </a:r>
            <a:r>
              <a:rPr lang="ru-RU" sz="1800" dirty="0" smtClean="0"/>
              <a:t>руб.: </a:t>
            </a:r>
            <a:r>
              <a:rPr lang="ru-RU" sz="1800" dirty="0"/>
              <a:t>481 818 * 70,18= </a:t>
            </a:r>
            <a:r>
              <a:rPr lang="ru-RU" sz="1800" dirty="0" smtClean="0"/>
              <a:t>33 813 987,2 *1,18 = </a:t>
            </a:r>
            <a:r>
              <a:rPr lang="ru-RU" sz="1800" dirty="0"/>
              <a:t>39 900 505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98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23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Определить </a:t>
            </a:r>
            <a:r>
              <a:rPr lang="ru-RU" sz="1800" dirty="0"/>
              <a:t>рыночную стоимость токарного станка мощностью 30 кВт, если аналог при мощности 25 кВт стоит 100 000 руб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Известны величины коэффициентов торможения</a:t>
            </a:r>
            <a:r>
              <a:rPr lang="ru-RU" sz="1800" dirty="0" smtClean="0"/>
              <a:t>:</a:t>
            </a:r>
          </a:p>
          <a:p>
            <a:r>
              <a:rPr lang="ru-RU" sz="1800" dirty="0"/>
              <a:t>для металлорежущих станков по размерам заготовки – 0,7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для металлорежущих станков по мощности – 0,8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для общепромышленного оборудования – 0,6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Необходимо правильно выбрать коэффициент торможения. Выбор определяется указанной характеристикой станка – мощность.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r>
              <a:rPr lang="ru-RU" sz="1800" dirty="0" smtClean="0"/>
              <a:t>100 000</a:t>
            </a:r>
            <a:r>
              <a:rPr lang="ru-RU" sz="1800" dirty="0"/>
              <a:t>* (30/25)</a:t>
            </a:r>
            <a:r>
              <a:rPr lang="en-US" sz="1800" dirty="0"/>
              <a:t>^</a:t>
            </a:r>
            <a:r>
              <a:rPr lang="en-US" sz="1800" dirty="0" smtClean="0"/>
              <a:t>0</a:t>
            </a:r>
            <a:r>
              <a:rPr lang="ru-RU" sz="1800" dirty="0" smtClean="0"/>
              <a:t>,</a:t>
            </a:r>
            <a:r>
              <a:rPr lang="en-US" sz="1800" dirty="0" smtClean="0"/>
              <a:t>8</a:t>
            </a:r>
            <a:r>
              <a:rPr lang="ru-RU" sz="1800" dirty="0" smtClean="0"/>
              <a:t>=</a:t>
            </a:r>
            <a:r>
              <a:rPr lang="ru-RU" sz="1800" dirty="0"/>
              <a:t> 100 000* </a:t>
            </a:r>
            <a:r>
              <a:rPr lang="ru-RU" sz="1800" dirty="0" smtClean="0"/>
              <a:t>1,157=115 703 руб.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87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23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Объект </a:t>
            </a:r>
            <a:r>
              <a:rPr lang="ru-RU" sz="1800" dirty="0"/>
              <a:t>построен и введен в эксплуатацию в начале 2000 года. Срок службы объекта – </a:t>
            </a:r>
            <a:r>
              <a:rPr lang="ru-RU" sz="1800" dirty="0" smtClean="0"/>
              <a:t>15 </a:t>
            </a:r>
            <a:r>
              <a:rPr lang="ru-RU" sz="1800" dirty="0"/>
              <a:t>лет. Оценка по состоянию на начало 2017 года. В ходе проведения оценки было выявлено, что оставшийся срок службы оцениваемого объекта составляет 13 лет. Определить эффективный возраст объекта на год проведения оценки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Необходимо </a:t>
            </a:r>
            <a:r>
              <a:rPr lang="ru-RU" sz="1800" dirty="0" smtClean="0"/>
              <a:t>отсеять лишние данные.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15-13=2 года</a:t>
            </a:r>
          </a:p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24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Грузоподъемность Объекта оценки – 4 т. Грузоподъемность аналога – 6,5 т, он на 20 % дороже объекта оценки. Необходимо определить корректировку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Необходимо разобраться как рассчитывать корректировку.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1/1,2=0,83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81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25</a:t>
            </a:r>
          </a:p>
          <a:p>
            <a:pPr marL="0" indent="0">
              <a:buNone/>
            </a:pPr>
            <a:r>
              <a:rPr lang="ru-RU" sz="1800" dirty="0"/>
              <a:t>Межремонтный период </a:t>
            </a:r>
            <a:r>
              <a:rPr lang="ru-RU" sz="1800" dirty="0" smtClean="0"/>
              <a:t>2 000 </a:t>
            </a:r>
            <a:r>
              <a:rPr lang="ru-RU" sz="1800" dirty="0"/>
              <a:t>часов. Общий ресурс </a:t>
            </a:r>
            <a:r>
              <a:rPr lang="ru-RU" sz="1800" dirty="0" smtClean="0"/>
              <a:t>30 000 </a:t>
            </a:r>
            <a:r>
              <a:rPr lang="ru-RU" sz="1800" dirty="0"/>
              <a:t>часов. Полный налет </a:t>
            </a:r>
            <a:r>
              <a:rPr lang="ru-RU" sz="1800" dirty="0" smtClean="0"/>
              <a:t>12 500 </a:t>
            </a:r>
            <a:r>
              <a:rPr lang="ru-RU" sz="1800" dirty="0"/>
              <a:t>часов. Стоимость капитального ремонта 25% от затрат на замещение. Определить физический износ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Необходимо </a:t>
            </a:r>
            <a:r>
              <a:rPr lang="ru-RU" sz="1800" dirty="0" smtClean="0"/>
              <a:t>разобраться с физическим износом. Износ определяемый общим налетом – это неустранимый физический износ. Износ, определяемый по межремонтному периоду – это устранимый износ или «отложенный» ремонт.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Определяем неустранимый физический износ: 12 500/30 000=0,4167 или 41,67%</a:t>
            </a:r>
          </a:p>
          <a:p>
            <a:pPr marL="0" indent="0">
              <a:buNone/>
            </a:pPr>
            <a:r>
              <a:rPr lang="ru-RU" sz="1800" dirty="0" smtClean="0"/>
              <a:t>Определяем налет по межремонтному периоду: 12 500-2 000*6=500 часов</a:t>
            </a:r>
          </a:p>
          <a:p>
            <a:pPr marL="0" indent="0">
              <a:buNone/>
            </a:pPr>
            <a:r>
              <a:rPr lang="ru-RU" sz="1800" dirty="0" smtClean="0"/>
              <a:t>Определяем устранимый физический износ: 25%*500/2 000=6,25%</a:t>
            </a:r>
          </a:p>
          <a:p>
            <a:pPr marL="0" indent="0">
              <a:buNone/>
            </a:pPr>
            <a:r>
              <a:rPr lang="ru-RU" sz="1800" dirty="0" smtClean="0"/>
              <a:t>Определяем физический износ самолета: 41,67</a:t>
            </a:r>
            <a:r>
              <a:rPr lang="ru-RU" sz="1800" dirty="0" smtClean="0"/>
              <a:t>%*0,75+6,25%*0,25=31,25%+</a:t>
            </a:r>
            <a:r>
              <a:rPr lang="ru-RU" sz="1800" smtClean="0"/>
              <a:t>1,56%=32,81%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97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26</a:t>
            </a:r>
            <a:endParaRPr lang="ru-RU" sz="1800" b="1" u="sng" dirty="0"/>
          </a:p>
          <a:p>
            <a:pPr marL="0" indent="0">
              <a:buNone/>
            </a:pPr>
            <a:r>
              <a:rPr lang="ru-RU" sz="1800" dirty="0" smtClean="0"/>
              <a:t>Агрегат </a:t>
            </a:r>
            <a:r>
              <a:rPr lang="ru-RU" sz="1800" dirty="0"/>
              <a:t>изготавливался в Германии. Первоначальная балансовая стоимость 250 300 </a:t>
            </a:r>
            <a:r>
              <a:rPr lang="ru-RU" sz="1800" dirty="0" smtClean="0"/>
              <a:t>000 руб. </a:t>
            </a:r>
            <a:r>
              <a:rPr lang="ru-RU" sz="1800" dirty="0"/>
              <a:t>Курс евро на дату постановки на баланс 32 (на дату оценки </a:t>
            </a:r>
            <a:r>
              <a:rPr lang="ru-RU" sz="1800" dirty="0" smtClean="0"/>
              <a:t>- 65</a:t>
            </a:r>
            <a:r>
              <a:rPr lang="ru-RU" sz="1800" dirty="0"/>
              <a:t>). Индекс </a:t>
            </a:r>
            <a:r>
              <a:rPr lang="ru-RU" sz="1800" dirty="0" err="1"/>
              <a:t>Евростата</a:t>
            </a:r>
            <a:r>
              <a:rPr lang="ru-RU" sz="1800" dirty="0"/>
              <a:t> на дату постановки на баланс 1,282 (на дату оценки – 1,384). Индекс Росстата на дату постановки на баланс 2,328 (на дату оценки – 4,695). Определить стоимость воспроизводства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Необходимо учесть, что агрегат поставлен на баланс по стоимости в рублях, а индексировать стоимость нужно в евро, поскольку агрегат изготовлен в Германии.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Определяем стоимость агрегата на дату постановки на баланс: 250 300 000/32=7 821 875 евро</a:t>
            </a:r>
          </a:p>
          <a:p>
            <a:pPr marL="0" indent="0">
              <a:buNone/>
            </a:pPr>
            <a:r>
              <a:rPr lang="ru-RU" sz="1800" dirty="0" smtClean="0"/>
              <a:t>Определяем индекс с даты постановки на баланс до даты оценки в евро: 1,384/1,282=1,080</a:t>
            </a:r>
          </a:p>
          <a:p>
            <a:pPr marL="0" indent="0">
              <a:buNone/>
            </a:pPr>
            <a:r>
              <a:rPr lang="ru-RU" sz="1800" dirty="0" smtClean="0"/>
              <a:t>Определяем стоимость агрегата в евро на дату оценки: 7 </a:t>
            </a:r>
            <a:r>
              <a:rPr lang="ru-RU" sz="1800" dirty="0"/>
              <a:t>821 </a:t>
            </a:r>
            <a:r>
              <a:rPr lang="ru-RU" sz="1800" dirty="0" smtClean="0"/>
              <a:t>875*1,080=8 447 625 евро</a:t>
            </a:r>
          </a:p>
          <a:p>
            <a:pPr marL="0" indent="0">
              <a:buNone/>
            </a:pPr>
            <a:r>
              <a:rPr lang="ru-RU" sz="1800" dirty="0"/>
              <a:t>Определяем стоимость агрегата в </a:t>
            </a:r>
            <a:r>
              <a:rPr lang="ru-RU" sz="1800" dirty="0" smtClean="0"/>
              <a:t>рублях </a:t>
            </a:r>
            <a:r>
              <a:rPr lang="ru-RU" sz="1800" dirty="0"/>
              <a:t>на дату оценки: </a:t>
            </a:r>
            <a:r>
              <a:rPr lang="ru-RU" sz="1800" dirty="0" smtClean="0"/>
              <a:t>8 </a:t>
            </a:r>
            <a:r>
              <a:rPr lang="ru-RU" sz="1800" dirty="0"/>
              <a:t>447 </a:t>
            </a:r>
            <a:r>
              <a:rPr lang="ru-RU" sz="1800" dirty="0" smtClean="0"/>
              <a:t>625*65= 549 095 625 руб.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50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27</a:t>
            </a:r>
            <a:endParaRPr lang="ru-RU" sz="1800" b="1" u="sng" dirty="0"/>
          </a:p>
          <a:p>
            <a:r>
              <a:rPr lang="ru-RU" sz="1800" dirty="0" smtClean="0"/>
              <a:t>Объект </a:t>
            </a:r>
            <a:r>
              <a:rPr lang="ru-RU" sz="1800" dirty="0"/>
              <a:t>оценки – станок, который обслуживают 2 рабочих. Объект аналог обслуживает 1 рабочий. Зарплата одного рабочего на объекте оценки 1000 </a:t>
            </a:r>
            <a:r>
              <a:rPr lang="ru-RU" sz="1800" dirty="0" err="1"/>
              <a:t>руб</a:t>
            </a:r>
            <a:r>
              <a:rPr lang="ru-RU" sz="1800" dirty="0"/>
              <a:t>, на объекте-аналоге 1600 руб. Начисления на зарплату 35,6% . Ставка дисконтирования 25%. Оставшийся срок службы оцениваемого станка 5 лет, нормативный срок службы 15 лет. Определить </a:t>
            </a:r>
            <a:r>
              <a:rPr lang="ru-RU" sz="1800" dirty="0" smtClean="0"/>
              <a:t>функциональное устаревание.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Необходимо учесть, что </a:t>
            </a:r>
            <a:r>
              <a:rPr lang="ru-RU" sz="1800" dirty="0" smtClean="0"/>
              <a:t>функциональное устаревание будет определяться </a:t>
            </a:r>
            <a:r>
              <a:rPr lang="ru-RU" sz="1800" dirty="0"/>
              <a:t>повышенными </a:t>
            </a:r>
            <a:r>
              <a:rPr lang="ru-RU" sz="1800" dirty="0" smtClean="0"/>
              <a:t>эксплуатационными затратами.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Затраты на заплату рабочих для объекта оценки: 1 000 *(1+0,356)*2=2 712 руб.</a:t>
            </a:r>
          </a:p>
          <a:p>
            <a:pPr marL="0" indent="0">
              <a:buNone/>
            </a:pPr>
            <a:r>
              <a:rPr lang="ru-RU" sz="1800" dirty="0" smtClean="0"/>
              <a:t>Затраты на зарплату рабочему для аналога: </a:t>
            </a:r>
            <a:r>
              <a:rPr lang="ru-RU" sz="1800" dirty="0"/>
              <a:t>1 </a:t>
            </a:r>
            <a:r>
              <a:rPr lang="ru-RU" sz="1800" dirty="0" smtClean="0"/>
              <a:t>600 </a:t>
            </a:r>
            <a:r>
              <a:rPr lang="ru-RU" sz="1800" dirty="0"/>
              <a:t>*(</a:t>
            </a:r>
            <a:r>
              <a:rPr lang="ru-RU" sz="1800" dirty="0" smtClean="0"/>
              <a:t>1+0,356)=2 </a:t>
            </a:r>
            <a:r>
              <a:rPr lang="ru-RU" sz="1800" dirty="0" smtClean="0"/>
              <a:t>170 руб.</a:t>
            </a:r>
          </a:p>
          <a:p>
            <a:pPr marL="0" indent="0">
              <a:buNone/>
            </a:pPr>
            <a:r>
              <a:rPr lang="ru-RU" sz="1800" dirty="0" smtClean="0"/>
              <a:t>Излишние затраты на эксплуатацию: 2 712-2170=542 руб.</a:t>
            </a:r>
          </a:p>
          <a:p>
            <a:pPr marL="0" indent="0">
              <a:buNone/>
            </a:pPr>
            <a:r>
              <a:rPr lang="ru-RU" sz="1800" dirty="0" smtClean="0"/>
              <a:t>Функциональный износ с использованием формулы текущей стоимости аннуитета (или дисконтировать за 5 лет): </a:t>
            </a:r>
          </a:p>
          <a:p>
            <a:pPr marL="0" indent="0">
              <a:buNone/>
            </a:pPr>
            <a:r>
              <a:rPr lang="ru-RU" sz="1800" dirty="0" smtClean="0"/>
              <a:t>542*2,689=1 457 руб.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081797"/>
              </p:ext>
            </p:extLst>
          </p:nvPr>
        </p:nvGraphicFramePr>
        <p:xfrm>
          <a:off x="5508104" y="5301208"/>
          <a:ext cx="3096344" cy="98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3" imgW="3098800" imgH="977900" progId="">
                  <p:embed/>
                </p:oleObj>
              </mc:Choice>
              <mc:Fallback>
                <p:oleObj name="Формула" r:id="rId3" imgW="3098800" imgH="9779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301208"/>
                        <a:ext cx="3096344" cy="981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76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28</a:t>
            </a:r>
            <a:endParaRPr lang="ru-RU" sz="1800" b="1" u="sng" dirty="0"/>
          </a:p>
          <a:p>
            <a:r>
              <a:rPr lang="ru-RU" sz="1800" dirty="0" smtClean="0"/>
              <a:t>Рассчитать </a:t>
            </a:r>
            <a:r>
              <a:rPr lang="ru-RU" sz="1800" dirty="0"/>
              <a:t>функциональный износ, если расходы на электроэнергию нашего оборудования 100 000 руб., а объекта-аналога – 60 000 руб. Оборудование будет существовать три года. Ставка дисконтирования 20%. Дисконтирование проводится на середину периода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Задача аналогичная предыдущей, только решать нужно методом ДДП.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18263"/>
              </p:ext>
            </p:extLst>
          </p:nvPr>
        </p:nvGraphicFramePr>
        <p:xfrm>
          <a:off x="1619672" y="3356992"/>
          <a:ext cx="4896544" cy="2217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776472"/>
                <a:gridCol w="943912"/>
                <a:gridCol w="943912"/>
              </a:tblGrid>
              <a:tr h="27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4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Излишние затраты,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40 000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40 000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40 000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03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Ставка дисконтирования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600" u="none" strike="noStrike" dirty="0">
                          <a:effectLst/>
                        </a:rPr>
                        <a:t>дисконтирования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0,913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0,761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0,634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45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Текущая стоимость,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36 515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30 429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25 358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7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Итого,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92 301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90872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/>
              <a:t>Задача 3 </a:t>
            </a:r>
            <a:endParaRPr lang="ru-RU" sz="1600" dirty="0"/>
          </a:p>
          <a:p>
            <a:pPr algn="just"/>
            <a:r>
              <a:rPr lang="ru-RU" sz="1600" dirty="0"/>
              <a:t>Необходимо определить рыночную стоимость двухдвигательного самолета.</a:t>
            </a:r>
          </a:p>
          <a:p>
            <a:pPr algn="just"/>
            <a:r>
              <a:rPr lang="ru-RU" sz="1600" dirty="0"/>
              <a:t>Исходные данные для оценки:</a:t>
            </a:r>
          </a:p>
          <a:p>
            <a:pPr lvl="0" algn="just"/>
            <a:r>
              <a:rPr lang="ru-RU" sz="1600" dirty="0" smtClean="0"/>
              <a:t>- Стоимость </a:t>
            </a:r>
            <a:r>
              <a:rPr lang="ru-RU" sz="1600" dirty="0"/>
              <a:t>аналога составляет 25 </a:t>
            </a:r>
            <a:r>
              <a:rPr lang="ru-RU" sz="1600" dirty="0" err="1"/>
              <a:t>млн.руб</a:t>
            </a:r>
            <a:r>
              <a:rPr lang="ru-RU" sz="1600" dirty="0"/>
              <a:t>.;</a:t>
            </a:r>
          </a:p>
          <a:p>
            <a:pPr lvl="0" algn="just"/>
            <a:r>
              <a:rPr lang="ru-RU" sz="1600" dirty="0" smtClean="0"/>
              <a:t>- Скидка </a:t>
            </a:r>
            <a:r>
              <a:rPr lang="ru-RU" sz="1600" dirty="0"/>
              <a:t>на торг составляет 10%</a:t>
            </a:r>
          </a:p>
          <a:p>
            <a:pPr lvl="0" algn="just"/>
            <a:r>
              <a:rPr lang="ru-RU" sz="1600" dirty="0" smtClean="0"/>
              <a:t>- Аналог </a:t>
            </a:r>
            <a:r>
              <a:rPr lang="ru-RU" sz="1600" dirty="0"/>
              <a:t>имеет наработку двигателей равную половине требуемых межремонтных ресурсов;</a:t>
            </a:r>
          </a:p>
          <a:p>
            <a:pPr lvl="0" algn="just"/>
            <a:r>
              <a:rPr lang="ru-RU" sz="1600" dirty="0" smtClean="0"/>
              <a:t>- Двигатели </a:t>
            </a:r>
            <a:r>
              <a:rPr lang="ru-RU" sz="1600" dirty="0"/>
              <a:t>объекта оценки имеют налет 14 000 часов;</a:t>
            </a:r>
          </a:p>
          <a:p>
            <a:pPr lvl="0" algn="just"/>
            <a:r>
              <a:rPr lang="ru-RU" sz="1600" dirty="0" smtClean="0"/>
              <a:t>- Межремонтный </a:t>
            </a:r>
            <a:r>
              <a:rPr lang="ru-RU" sz="1600" dirty="0"/>
              <a:t>налет часов до капитального ремонта составляет 18 000 часов;</a:t>
            </a:r>
          </a:p>
          <a:p>
            <a:pPr lvl="0" algn="just"/>
            <a:r>
              <a:rPr lang="ru-RU" sz="1600" dirty="0" smtClean="0"/>
              <a:t>- Стоимость </a:t>
            </a:r>
            <a:r>
              <a:rPr lang="ru-RU" sz="1600" dirty="0"/>
              <a:t>ремонта двигателя – 3,5 </a:t>
            </a: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  <a:p>
            <a:pPr lvl="0" algn="just"/>
            <a:r>
              <a:rPr lang="ru-RU" sz="1600" dirty="0" smtClean="0"/>
              <a:t>- По </a:t>
            </a:r>
            <a:r>
              <a:rPr lang="ru-RU" sz="1600" dirty="0"/>
              <a:t>остальным характеристикам и наработке ресурсов объект оценки и аналог идентичны.</a:t>
            </a:r>
          </a:p>
          <a:p>
            <a:pPr algn="just"/>
            <a:r>
              <a:rPr lang="ru-RU" sz="1600" i="1" u="sng" dirty="0"/>
              <a:t>Подвох</a:t>
            </a:r>
            <a:endParaRPr lang="ru-RU" sz="1600" dirty="0"/>
          </a:p>
          <a:p>
            <a:pPr algn="just"/>
            <a:r>
              <a:rPr lang="ru-RU" sz="1600" dirty="0"/>
              <a:t>На удивление подвох в том, что данные по наработке объекта оценки даны словами, а не числами.</a:t>
            </a:r>
          </a:p>
          <a:p>
            <a:pPr algn="just"/>
            <a:r>
              <a:rPr lang="ru-RU" sz="1600" i="1" u="sng" dirty="0"/>
              <a:t>Решение</a:t>
            </a:r>
            <a:endParaRPr lang="ru-RU" sz="1600" dirty="0"/>
          </a:p>
          <a:p>
            <a:pPr lvl="0" algn="just"/>
            <a:r>
              <a:rPr lang="ru-RU" sz="1600" dirty="0"/>
              <a:t>Определяем величину износа двигателей объекта оценки в руб.: 3,5 * 14 000/18 000 = 2,7 </a:t>
            </a:r>
            <a:r>
              <a:rPr lang="ru-RU" sz="1600" dirty="0" err="1"/>
              <a:t>млн.руб</a:t>
            </a:r>
            <a:r>
              <a:rPr lang="ru-RU" sz="1600" dirty="0"/>
              <a:t>. * 2 = 5,4 </a:t>
            </a: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  <a:p>
            <a:pPr lvl="0" algn="just"/>
            <a:r>
              <a:rPr lang="ru-RU" sz="1600" dirty="0"/>
              <a:t>Определяем величину износа двигателей аналога в руб.: 3,5 * 9 000/18 000 = 1,75 </a:t>
            </a:r>
            <a:r>
              <a:rPr lang="ru-RU" sz="1600" dirty="0" err="1"/>
              <a:t>млн.руб</a:t>
            </a:r>
            <a:r>
              <a:rPr lang="ru-RU" sz="1600" dirty="0"/>
              <a:t>. * 2 = 3,5 </a:t>
            </a: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  <a:p>
            <a:pPr lvl="0" algn="just"/>
            <a:r>
              <a:rPr lang="ru-RU" sz="1600" dirty="0"/>
              <a:t>Определяем корректировку на износ: 3,5 – 5,4 = 1,9 </a:t>
            </a: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  <a:p>
            <a:pPr lvl="0" algn="just"/>
            <a:r>
              <a:rPr lang="ru-RU" sz="1600" dirty="0"/>
              <a:t>Определяем рыночную стоимость: 25 * (1-0,1)– 1,9 = 22,5 – 1,9 = </a:t>
            </a:r>
            <a:r>
              <a:rPr lang="ru-RU" sz="1600" b="1" dirty="0"/>
              <a:t>20,6 </a:t>
            </a:r>
            <a:r>
              <a:rPr lang="ru-RU" sz="1600" b="1" dirty="0" err="1"/>
              <a:t>млн.руб</a:t>
            </a:r>
            <a:r>
              <a:rPr lang="ru-RU" sz="1600" b="1" dirty="0"/>
              <a:t>.</a:t>
            </a:r>
            <a:endParaRPr lang="ru-RU" sz="16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273799" y="3573016"/>
            <a:ext cx="134243" cy="402724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273345" y="4345431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29</a:t>
            </a:r>
            <a:endParaRPr lang="ru-RU" sz="1800" b="1" u="sng" dirty="0"/>
          </a:p>
          <a:p>
            <a:r>
              <a:rPr lang="ru-RU" sz="1800" dirty="0" smtClean="0"/>
              <a:t>Агрегат </a:t>
            </a:r>
            <a:r>
              <a:rPr lang="ru-RU" sz="1800" dirty="0"/>
              <a:t>состоит из турбины и генератора. Возраст агрегата 25 лет. Срок службы турбины 40 лет. Срок службы генератора 20 лет. Генератор был заменен на новый. Затраты на замену генератора </a:t>
            </a:r>
            <a:r>
              <a:rPr lang="ru-RU" sz="1800" dirty="0" smtClean="0"/>
              <a:t>70% </a:t>
            </a:r>
            <a:r>
              <a:rPr lang="ru-RU" sz="1800" dirty="0"/>
              <a:t>от затрат на замену турбины. Определить износ агрегата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Задача на определение износа оборудования из нескольких частей с разным износом.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r>
              <a:rPr lang="ru-RU" sz="1800" dirty="0" smtClean="0"/>
              <a:t>Физический износ турбины: 25/40=0,625 или 62,5%</a:t>
            </a:r>
          </a:p>
          <a:p>
            <a:r>
              <a:rPr lang="ru-RU" sz="1800" dirty="0" smtClean="0"/>
              <a:t>Физический износ генератора: (25-20)/20=0,25 или 25%</a:t>
            </a:r>
          </a:p>
          <a:p>
            <a:r>
              <a:rPr lang="ru-RU" sz="1800" dirty="0" smtClean="0"/>
              <a:t>Доля стоимости генератора в стоимости агрегата: </a:t>
            </a:r>
            <a:r>
              <a:rPr lang="ru-RU" sz="1800" dirty="0" err="1" smtClean="0"/>
              <a:t>Са</a:t>
            </a:r>
            <a:r>
              <a:rPr lang="ru-RU" sz="1800" dirty="0" smtClean="0"/>
              <a:t>=Ст+0,7Ст; </a:t>
            </a:r>
            <a:r>
              <a:rPr lang="ru-RU" sz="1800" dirty="0" err="1" smtClean="0"/>
              <a:t>Са</a:t>
            </a:r>
            <a:r>
              <a:rPr lang="ru-RU" sz="1800" dirty="0" smtClean="0"/>
              <a:t>=1,7Ст; </a:t>
            </a:r>
            <a:r>
              <a:rPr lang="ru-RU" sz="1800" dirty="0" err="1" smtClean="0"/>
              <a:t>Ст</a:t>
            </a:r>
            <a:r>
              <a:rPr lang="ru-RU" sz="1800" dirty="0" smtClean="0"/>
              <a:t>=</a:t>
            </a:r>
            <a:r>
              <a:rPr lang="ru-RU" sz="1800" dirty="0" err="1" smtClean="0"/>
              <a:t>Са</a:t>
            </a:r>
            <a:r>
              <a:rPr lang="ru-RU" sz="1800" dirty="0" smtClean="0"/>
              <a:t>/1,7=0,588Са отсюда </a:t>
            </a:r>
            <a:r>
              <a:rPr lang="ru-RU" sz="1800" dirty="0" err="1" smtClean="0"/>
              <a:t>Дт</a:t>
            </a:r>
            <a:r>
              <a:rPr lang="ru-RU" sz="1800" dirty="0" smtClean="0"/>
              <a:t>=0,588 </a:t>
            </a:r>
            <a:r>
              <a:rPr lang="ru-RU" sz="1800" dirty="0" err="1" smtClean="0"/>
              <a:t>Дг</a:t>
            </a:r>
            <a:r>
              <a:rPr lang="ru-RU" sz="1800" dirty="0" smtClean="0"/>
              <a:t>=1-0,588=0,412</a:t>
            </a:r>
          </a:p>
          <a:p>
            <a:r>
              <a:rPr lang="ru-RU" sz="1800" dirty="0" smtClean="0"/>
              <a:t>Физический износ агрегата: </a:t>
            </a:r>
            <a:r>
              <a:rPr lang="ru-RU" sz="1800" dirty="0" err="1" smtClean="0"/>
              <a:t>Иф</a:t>
            </a:r>
            <a:r>
              <a:rPr lang="ru-RU" sz="1800" dirty="0" smtClean="0"/>
              <a:t>=62,5%*0,588+25%*0,412=36,75%+10,3%=47,05%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7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30</a:t>
            </a:r>
            <a:endParaRPr lang="ru-RU" sz="1800" b="1" u="sng" dirty="0"/>
          </a:p>
          <a:p>
            <a:r>
              <a:rPr lang="ru-RU" sz="1800" dirty="0"/>
              <a:t>Определить физический износ фанерного завода по состоянию на 2016 год. Срок службы – 25 лет. Оборудование вводилось: в 2000 году – 2000 т. р.; В 2005 году – 3000 т. р.; в 2010 году – 4000 т. р.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Задача на определение износа оборудования из нескольких частей с разным износом.</a:t>
            </a:r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r>
              <a:rPr lang="ru-RU" sz="1800" dirty="0" smtClean="0"/>
              <a:t>Общая стоимость завода: 2000+3000+4000=9000 </a:t>
            </a:r>
            <a:r>
              <a:rPr lang="ru-RU" sz="1800" dirty="0" err="1" smtClean="0"/>
              <a:t>т.руб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 smtClean="0"/>
              <a:t>Физический </a:t>
            </a:r>
            <a:r>
              <a:rPr lang="ru-RU" sz="1800" dirty="0"/>
              <a:t>износ </a:t>
            </a:r>
            <a:r>
              <a:rPr lang="ru-RU" sz="1800" dirty="0" smtClean="0"/>
              <a:t>завода: </a:t>
            </a:r>
            <a:r>
              <a:rPr lang="ru-RU" sz="1800" dirty="0"/>
              <a:t>2000/9000*(</a:t>
            </a:r>
            <a:r>
              <a:rPr lang="ru-RU" sz="1800" dirty="0" smtClean="0"/>
              <a:t>2016-2000</a:t>
            </a:r>
            <a:r>
              <a:rPr lang="ru-RU" sz="1800" dirty="0"/>
              <a:t>)/25+3000/9000*(2016-2005)/25+4000/9000*(2016-2010)/</a:t>
            </a:r>
            <a:r>
              <a:rPr lang="ru-RU" sz="1800" dirty="0" smtClean="0"/>
              <a:t>25=14,22%+14,67%+10,67%=39,56%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68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u="sng" dirty="0" smtClean="0"/>
              <a:t>Задача 31.</a:t>
            </a:r>
          </a:p>
          <a:p>
            <a:r>
              <a:rPr lang="ru-RU" sz="1800" dirty="0" smtClean="0"/>
              <a:t>Определить </a:t>
            </a:r>
            <a:r>
              <a:rPr lang="ru-RU" sz="1800" dirty="0"/>
              <a:t>затраты на воспроизводство станка «JWC 2378-С» (без учета износа и устаревания, без учета НДС) на основании данных контракта на его точную копию. Оценка производится по состоянию на 2016 год. Все данные приведены без учета НДС и других косвенных налогов. Курс никарагуанской кордобы по состоянию на дату оценки: 1 NIO = 2 </a:t>
            </a:r>
            <a:r>
              <a:rPr lang="ru-RU" sz="1800" dirty="0" err="1"/>
              <a:t>RU.</a:t>
            </a:r>
            <a:r>
              <a:rPr lang="ru-RU" sz="1800" dirty="0" err="1" smtClean="0"/>
              <a:t>Данные</a:t>
            </a:r>
            <a:r>
              <a:rPr lang="ru-RU" sz="1800" dirty="0" smtClean="0"/>
              <a:t> </a:t>
            </a:r>
            <a:r>
              <a:rPr lang="ru-RU" sz="1800" dirty="0"/>
              <a:t>из контракта</a:t>
            </a:r>
            <a:r>
              <a:rPr lang="ru-RU" sz="1800" dirty="0" smtClean="0"/>
              <a:t>: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Определение излишней информации.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Затраты на воспроизводство: 450 000*2+158 000+84 000+3 000+120 000=</a:t>
            </a:r>
            <a:r>
              <a:rPr lang="ru-RU" sz="1800" dirty="0"/>
              <a:t>1 265 </a:t>
            </a:r>
            <a:r>
              <a:rPr lang="ru-RU" sz="1800" smtClean="0"/>
              <a:t>000 руб.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790514"/>
              </p:ext>
            </p:extLst>
          </p:nvPr>
        </p:nvGraphicFramePr>
        <p:xfrm>
          <a:off x="1547664" y="2492896"/>
          <a:ext cx="5288915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161650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Модель: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JWC 2378-С.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 тонн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 производитель: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Никарагуа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производства: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оборудования: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450 000 NIO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на монтаж: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158 000 рублей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 на пуско-наладочные работы: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84 000 рублей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Увеличение срока действия гарантии: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48 000 рублей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Величина таможенной пошлины: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3 000 рублей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доставки: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120 000 рублей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Надбавка за ускоренную доставку: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26 000 рублей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00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04626"/>
              </p:ext>
            </p:extLst>
          </p:nvPr>
        </p:nvGraphicFramePr>
        <p:xfrm>
          <a:off x="720568" y="908720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</a:t>
                      </a:r>
                      <a:r>
                        <a:rPr lang="ru-RU" sz="24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задачи по оценке движимого имущества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43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4544" y="148478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/>
              <a:t>Задача </a:t>
            </a:r>
            <a:r>
              <a:rPr lang="ru-RU" sz="1600" b="1" u="sng" dirty="0" smtClean="0"/>
              <a:t>32 (92)</a:t>
            </a:r>
            <a:endParaRPr lang="ru-RU" sz="1600" dirty="0"/>
          </a:p>
          <a:p>
            <a:pPr algn="just"/>
            <a:r>
              <a:rPr lang="ru-RU" sz="1600" dirty="0"/>
              <a:t>Оценить </a:t>
            </a:r>
            <a:r>
              <a:rPr lang="ru-RU" sz="1600" dirty="0" smtClean="0"/>
              <a:t>гидравлическую </a:t>
            </a:r>
            <a:r>
              <a:rPr lang="ru-RU" sz="1600" dirty="0"/>
              <a:t>тележку грузоподъемностью 1т с длиной рельсов </a:t>
            </a:r>
            <a:r>
              <a:rPr lang="ru-RU" sz="1600" dirty="0" smtClean="0"/>
              <a:t>12м. </a:t>
            </a:r>
            <a:r>
              <a:rPr lang="ru-RU" sz="1600" dirty="0"/>
              <a:t>Для расчета использовать корректировку на длину рельсов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Аналоги</a:t>
            </a:r>
            <a:r>
              <a:rPr lang="ru-RU" sz="1600" dirty="0"/>
              <a:t>:</a:t>
            </a:r>
            <a:r>
              <a:rPr lang="ru-RU" sz="16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гидравлическая тележка </a:t>
            </a:r>
            <a:r>
              <a:rPr lang="ru-RU" sz="1600" dirty="0" smtClean="0"/>
              <a:t>грузоподъемностью </a:t>
            </a:r>
            <a:r>
              <a:rPr lang="ru-RU" sz="1600" dirty="0"/>
              <a:t>1т с длиной рельсов </a:t>
            </a:r>
            <a:r>
              <a:rPr lang="ru-RU" sz="1600" dirty="0" smtClean="0"/>
              <a:t>5м- </a:t>
            </a:r>
            <a:r>
              <a:rPr lang="ru-RU" sz="1600" dirty="0"/>
              <a:t>цена </a:t>
            </a:r>
            <a:r>
              <a:rPr lang="ru-RU" sz="1600" dirty="0" smtClean="0"/>
              <a:t>40000 </a:t>
            </a:r>
            <a:r>
              <a:rPr lang="ru-RU" sz="1600" dirty="0"/>
              <a:t>руб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гидравлическая тележка  грузоподъемностью 1т с длиной рельсов </a:t>
            </a:r>
            <a:r>
              <a:rPr lang="ru-RU" sz="1600" dirty="0" smtClean="0"/>
              <a:t>15м – цена 49000 </a:t>
            </a:r>
            <a:r>
              <a:rPr lang="ru-RU" sz="1600" dirty="0"/>
              <a:t>руб.</a:t>
            </a:r>
            <a:endParaRPr lang="ru-RU" sz="1600" dirty="0" smtClean="0"/>
          </a:p>
          <a:p>
            <a:pPr algn="just"/>
            <a:r>
              <a:rPr lang="ru-RU" sz="1600" i="1" u="sng" dirty="0" smtClean="0"/>
              <a:t>Подвох</a:t>
            </a:r>
            <a:endParaRPr lang="ru-RU" sz="1600" dirty="0"/>
          </a:p>
          <a:p>
            <a:pPr algn="just"/>
            <a:r>
              <a:rPr lang="ru-RU" sz="1600" dirty="0" smtClean="0"/>
              <a:t>Выбор метода расчета корректировки – через удельный показатель стоимости 1 м.</a:t>
            </a:r>
            <a:endParaRPr lang="ru-RU" sz="1600" dirty="0"/>
          </a:p>
          <a:p>
            <a:pPr algn="just"/>
            <a:r>
              <a:rPr lang="ru-RU" sz="1600" i="1" u="sng" dirty="0"/>
              <a:t>Решение</a:t>
            </a:r>
            <a:endParaRPr lang="ru-RU" sz="1600" dirty="0"/>
          </a:p>
          <a:p>
            <a:pPr lvl="0" algn="just"/>
            <a:r>
              <a:rPr lang="ru-RU" sz="1600" dirty="0"/>
              <a:t>Определяем </a:t>
            </a:r>
            <a:r>
              <a:rPr lang="ru-RU" sz="1600" dirty="0" smtClean="0"/>
              <a:t>удельную стоимость 1 м: </a:t>
            </a:r>
            <a:r>
              <a:rPr lang="ru-RU" sz="1600" dirty="0"/>
              <a:t>(</a:t>
            </a:r>
            <a:r>
              <a:rPr lang="ru-RU" sz="1600" dirty="0" smtClean="0"/>
              <a:t>49 000-40 000</a:t>
            </a:r>
            <a:r>
              <a:rPr lang="ru-RU" sz="1600" dirty="0"/>
              <a:t>)/(15-5)=900 руб</a:t>
            </a:r>
            <a:r>
              <a:rPr lang="ru-RU" sz="1600" dirty="0" smtClean="0"/>
              <a:t>.</a:t>
            </a:r>
            <a:endParaRPr lang="ru-RU" sz="1600" dirty="0"/>
          </a:p>
          <a:p>
            <a:pPr lvl="0" algn="just"/>
            <a:r>
              <a:rPr lang="ru-RU" sz="1600" dirty="0" smtClean="0"/>
              <a:t>Определяем </a:t>
            </a:r>
            <a:r>
              <a:rPr lang="ru-RU" sz="1600" dirty="0"/>
              <a:t>рыночную стоимость: </a:t>
            </a:r>
            <a:r>
              <a:rPr lang="ru-RU" sz="1600" dirty="0" smtClean="0"/>
              <a:t>40 000</a:t>
            </a:r>
            <a:r>
              <a:rPr lang="ru-RU" sz="1600" dirty="0"/>
              <a:t>+(12-5)*900= </a:t>
            </a:r>
            <a:r>
              <a:rPr lang="ru-RU" sz="1600" b="1" dirty="0" smtClean="0"/>
              <a:t>46 300 руб.</a:t>
            </a:r>
            <a:endParaRPr lang="ru-RU" sz="1600" b="1" dirty="0"/>
          </a:p>
          <a:p>
            <a:pPr algn="just"/>
            <a:endParaRPr lang="ru-RU" sz="1600" b="1" i="1" u="sng" dirty="0" smtClean="0"/>
          </a:p>
          <a:p>
            <a:pPr algn="just"/>
            <a:r>
              <a:rPr lang="ru-RU" sz="1600" b="1" i="1" u="sng" dirty="0" smtClean="0"/>
              <a:t>Вариант (93)</a:t>
            </a:r>
          </a:p>
          <a:p>
            <a:pPr algn="just"/>
            <a:r>
              <a:rPr lang="ru-RU" sz="1600" dirty="0"/>
              <a:t>Определить стоимость погонного метра рельсового пути для вагонетки. Даны 2 аналога</a:t>
            </a:r>
            <a:r>
              <a:rPr lang="ru-RU" sz="16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Вагонетка с рельсовым путем 20 метров стоимостью 440 </a:t>
            </a:r>
            <a:r>
              <a:rPr lang="ru-RU" sz="1600" dirty="0" err="1"/>
              <a:t>т.р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Вагонетка с рельсовым путем 30 метров стоимостью 550 </a:t>
            </a:r>
            <a:r>
              <a:rPr lang="ru-RU" sz="1600" dirty="0" err="1"/>
              <a:t>т.р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i="1" u="sng" dirty="0"/>
              <a:t>Решение</a:t>
            </a:r>
            <a:endParaRPr lang="ru-RU" sz="1600" dirty="0"/>
          </a:p>
          <a:p>
            <a:pPr lvl="0" algn="just"/>
            <a:r>
              <a:rPr lang="ru-RU" sz="1600" dirty="0"/>
              <a:t>Определяем удельную стоимость 1 м: (550-440)/(30-20)=</a:t>
            </a:r>
            <a:r>
              <a:rPr lang="ru-RU" sz="1600" b="1" dirty="0"/>
              <a:t>11 руб.</a:t>
            </a:r>
            <a:endParaRPr lang="ru-RU" sz="1600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44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3" y="90872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</a:t>
            </a:r>
            <a:r>
              <a:rPr lang="ru-RU" b="1" u="sng" dirty="0" smtClean="0"/>
              <a:t>33 (95) </a:t>
            </a:r>
            <a:endParaRPr lang="ru-RU" dirty="0"/>
          </a:p>
          <a:p>
            <a:pPr algn="just"/>
            <a:r>
              <a:rPr lang="ru-RU" dirty="0"/>
              <a:t>Определить рыночную стоимость оборудования. Стоимость замещения 10 </a:t>
            </a:r>
            <a:r>
              <a:rPr lang="ru-RU" dirty="0" err="1"/>
              <a:t>млн.руб</a:t>
            </a:r>
            <a:r>
              <a:rPr lang="ru-RU" dirty="0"/>
              <a:t>. </a:t>
            </a:r>
            <a:r>
              <a:rPr lang="ru-RU" dirty="0" err="1"/>
              <a:t>Физ.износ</a:t>
            </a:r>
            <a:r>
              <a:rPr lang="ru-RU" dirty="0"/>
              <a:t> 90%. Внешний износ 95%. Известно, что масса оборудования 20 т, стоимость </a:t>
            </a:r>
            <a:r>
              <a:rPr lang="ru-RU" dirty="0" smtClean="0"/>
              <a:t>металлолома </a:t>
            </a:r>
            <a:r>
              <a:rPr lang="ru-RU" dirty="0"/>
              <a:t>на условиях самовывоза 9 руб</a:t>
            </a:r>
            <a:r>
              <a:rPr lang="ru-RU" dirty="0" smtClean="0"/>
              <a:t>./кг. </a:t>
            </a:r>
            <a:endParaRPr lang="ru-RU" dirty="0"/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 smtClean="0"/>
              <a:t>Необходимо рассчитать стоимость действующего оборудования и стоимость при сдаче в металлолом.</a:t>
            </a:r>
            <a:endParaRPr lang="ru-RU" dirty="0"/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algn="just"/>
            <a:r>
              <a:rPr lang="ru-RU" dirty="0" smtClean="0"/>
              <a:t>Определяем стоимость действующего оборудования: </a:t>
            </a:r>
            <a:r>
              <a:rPr lang="ru-RU" dirty="0" smtClean="0"/>
              <a:t>10 000 000</a:t>
            </a:r>
            <a:r>
              <a:rPr lang="ru-RU" dirty="0" smtClean="0"/>
              <a:t>*(1-0,9)*(1-0,95</a:t>
            </a:r>
            <a:r>
              <a:rPr lang="ru-RU" dirty="0" smtClean="0"/>
              <a:t>) =50 000 </a:t>
            </a:r>
            <a:r>
              <a:rPr lang="ru-RU" dirty="0" smtClean="0"/>
              <a:t>руб.</a:t>
            </a:r>
          </a:p>
          <a:p>
            <a:pPr algn="just"/>
            <a:r>
              <a:rPr lang="ru-RU" dirty="0" smtClean="0"/>
              <a:t>Определяем стоимость металлолома: </a:t>
            </a:r>
            <a:r>
              <a:rPr lang="ru-RU" dirty="0" smtClean="0"/>
              <a:t>20т*9000=180 000р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качестве рыночной стоимости принимается максимальная стоимость – стоимость металлолома </a:t>
            </a:r>
            <a:r>
              <a:rPr lang="ru-RU" b="1" dirty="0" smtClean="0"/>
              <a:t>180 000 </a:t>
            </a:r>
            <a:r>
              <a:rPr lang="ru-RU" b="1" dirty="0" smtClean="0"/>
              <a:t>руб.</a:t>
            </a:r>
            <a:endParaRPr lang="ru-RU" b="1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1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45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894494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/>
              <a:t>Задача </a:t>
            </a:r>
            <a:r>
              <a:rPr lang="ru-RU" sz="1600" b="1" u="sng" dirty="0" smtClean="0"/>
              <a:t>34 (97) </a:t>
            </a:r>
            <a:endParaRPr lang="ru-RU" sz="1600" dirty="0"/>
          </a:p>
          <a:p>
            <a:pPr algn="just"/>
            <a:r>
              <a:rPr lang="ru-RU" sz="1600" dirty="0"/>
              <a:t>Определить рыночную стоимость оборудования по состоянию на 2017 год (на середину периода). </a:t>
            </a:r>
            <a:r>
              <a:rPr lang="ru-RU" sz="1600" dirty="0" smtClean="0"/>
              <a:t>Первоначальная </a:t>
            </a:r>
            <a:r>
              <a:rPr lang="ru-RU" sz="1600" dirty="0"/>
              <a:t>балансовая стоимость </a:t>
            </a:r>
            <a:r>
              <a:rPr lang="ru-RU" sz="1600" dirty="0" smtClean="0"/>
              <a:t>данного смонтированного </a:t>
            </a:r>
            <a:r>
              <a:rPr lang="ru-RU" sz="1600" dirty="0"/>
              <a:t>оборудования, </a:t>
            </a:r>
            <a:r>
              <a:rPr lang="ru-RU" sz="1600" dirty="0" smtClean="0"/>
              <a:t>установленного </a:t>
            </a:r>
            <a:r>
              <a:rPr lang="ru-RU" sz="1600" dirty="0"/>
              <a:t>в 2011г</a:t>
            </a:r>
            <a:r>
              <a:rPr lang="ru-RU" sz="1600" dirty="0" smtClean="0"/>
              <a:t>., - 1</a:t>
            </a:r>
            <a:r>
              <a:rPr lang="ru-RU" sz="1600" dirty="0"/>
              <a:t> 000 руб</a:t>
            </a:r>
            <a:r>
              <a:rPr lang="ru-RU" sz="1600" dirty="0" smtClean="0"/>
              <a:t>., </a:t>
            </a:r>
            <a:r>
              <a:rPr lang="ru-RU" sz="1600" dirty="0"/>
              <a:t>прямые затраты, связанные с доставкой, </a:t>
            </a:r>
            <a:r>
              <a:rPr lang="ru-RU" sz="1600" dirty="0" err="1"/>
              <a:t>монтажем</a:t>
            </a:r>
            <a:r>
              <a:rPr lang="ru-RU" sz="1600" dirty="0"/>
              <a:t> и т.п. составляют 32% от стоимости оборудования. </a:t>
            </a:r>
            <a:r>
              <a:rPr lang="ru-RU" sz="1600" dirty="0" smtClean="0"/>
              <a:t>Срок </a:t>
            </a:r>
            <a:r>
              <a:rPr lang="ru-RU" sz="1600" dirty="0"/>
              <a:t>полезного использования 16 лет.</a:t>
            </a:r>
          </a:p>
          <a:p>
            <a:pPr algn="just"/>
            <a:r>
              <a:rPr lang="ru-RU" sz="1600" dirty="0"/>
              <a:t>Индексы роста цен (на середину периода):</a:t>
            </a:r>
          </a:p>
          <a:p>
            <a:pPr algn="just"/>
            <a:r>
              <a:rPr lang="ru-RU" sz="1600" dirty="0" smtClean="0"/>
              <a:t>2010 </a:t>
            </a:r>
            <a:r>
              <a:rPr lang="ru-RU" sz="1600" dirty="0"/>
              <a:t>- 85</a:t>
            </a:r>
          </a:p>
          <a:p>
            <a:pPr algn="just"/>
            <a:r>
              <a:rPr lang="ru-RU" sz="1600" dirty="0"/>
              <a:t>2011 – 91</a:t>
            </a:r>
          </a:p>
          <a:p>
            <a:pPr algn="just"/>
            <a:r>
              <a:rPr lang="ru-RU" sz="1600" dirty="0"/>
              <a:t>2012 – 95</a:t>
            </a:r>
          </a:p>
          <a:p>
            <a:pPr algn="just"/>
            <a:r>
              <a:rPr lang="ru-RU" sz="1600" dirty="0"/>
              <a:t>2013 – 101</a:t>
            </a:r>
          </a:p>
          <a:p>
            <a:pPr algn="just"/>
            <a:r>
              <a:rPr lang="ru-RU" sz="1600" dirty="0"/>
              <a:t>2014 – 106</a:t>
            </a:r>
          </a:p>
          <a:p>
            <a:pPr algn="just"/>
            <a:r>
              <a:rPr lang="ru-RU" sz="1600" dirty="0"/>
              <a:t>2015 – 110</a:t>
            </a:r>
          </a:p>
          <a:p>
            <a:pPr algn="just"/>
            <a:r>
              <a:rPr lang="ru-RU" sz="1600" dirty="0"/>
              <a:t>2016 – 115</a:t>
            </a:r>
          </a:p>
          <a:p>
            <a:pPr algn="just"/>
            <a:r>
              <a:rPr lang="ru-RU" sz="1600" dirty="0"/>
              <a:t>2017 - 119</a:t>
            </a:r>
          </a:p>
          <a:p>
            <a:pPr algn="just"/>
            <a:r>
              <a:rPr lang="ru-RU" sz="1600" i="1" u="sng" dirty="0" smtClean="0"/>
              <a:t>Подвох</a:t>
            </a:r>
            <a:endParaRPr lang="ru-RU" sz="1600" dirty="0"/>
          </a:p>
          <a:p>
            <a:pPr algn="just"/>
            <a:r>
              <a:rPr lang="ru-RU" sz="1600" dirty="0" smtClean="0"/>
              <a:t>Учитывая то, что первоначальная балансовая стоимость дана смонтированного оборудования, то ее не нужно умножать </a:t>
            </a:r>
            <a:r>
              <a:rPr lang="ru-RU" sz="1600" dirty="0"/>
              <a:t>на </a:t>
            </a:r>
            <a:r>
              <a:rPr lang="ru-RU" sz="1600" dirty="0" smtClean="0"/>
              <a:t>1,32.</a:t>
            </a:r>
            <a:endParaRPr lang="ru-RU" sz="1600" dirty="0"/>
          </a:p>
          <a:p>
            <a:pPr algn="just"/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/>
              <a:t>Определяем индекс пересчета </a:t>
            </a:r>
            <a:r>
              <a:rPr lang="ru-RU" sz="1600" dirty="0" smtClean="0"/>
              <a:t>2011-2017</a:t>
            </a:r>
            <a:r>
              <a:rPr lang="ru-RU" sz="1600" dirty="0"/>
              <a:t>: </a:t>
            </a:r>
            <a:r>
              <a:rPr lang="ru-RU" sz="1600" dirty="0" smtClean="0"/>
              <a:t>119/91=1,31</a:t>
            </a:r>
            <a:endParaRPr lang="ru-RU" sz="1600" dirty="0"/>
          </a:p>
          <a:p>
            <a:pPr lvl="0"/>
            <a:r>
              <a:rPr lang="ru-RU" sz="1600" dirty="0"/>
              <a:t>Определяем стоимость оборудования без учета </a:t>
            </a:r>
            <a:r>
              <a:rPr lang="ru-RU" sz="1600" dirty="0" smtClean="0"/>
              <a:t>износа: </a:t>
            </a:r>
            <a:r>
              <a:rPr lang="ru-RU" sz="1600" dirty="0"/>
              <a:t>1 000 * </a:t>
            </a:r>
            <a:r>
              <a:rPr lang="ru-RU" sz="1600" dirty="0" smtClean="0"/>
              <a:t>1,31 </a:t>
            </a:r>
            <a:r>
              <a:rPr lang="ru-RU" sz="1600" dirty="0"/>
              <a:t>= 1 </a:t>
            </a:r>
            <a:r>
              <a:rPr lang="ru-RU" sz="1600" dirty="0" smtClean="0"/>
              <a:t>310 </a:t>
            </a:r>
            <a:r>
              <a:rPr lang="ru-RU" sz="1600" dirty="0"/>
              <a:t>руб.</a:t>
            </a:r>
          </a:p>
          <a:p>
            <a:pPr lvl="0"/>
            <a:r>
              <a:rPr lang="ru-RU" sz="1600" dirty="0"/>
              <a:t>Определяем износ: возраст оборудования – 2017 – </a:t>
            </a:r>
            <a:r>
              <a:rPr lang="ru-RU" sz="1600" dirty="0" smtClean="0"/>
              <a:t>2011 </a:t>
            </a:r>
            <a:r>
              <a:rPr lang="ru-RU" sz="1600" dirty="0"/>
              <a:t>= </a:t>
            </a:r>
            <a:r>
              <a:rPr lang="ru-RU" sz="1600" dirty="0" smtClean="0"/>
              <a:t>6 </a:t>
            </a:r>
            <a:r>
              <a:rPr lang="ru-RU" sz="1600" dirty="0"/>
              <a:t>лет, </a:t>
            </a:r>
            <a:r>
              <a:rPr lang="ru-RU" sz="1600" dirty="0" smtClean="0"/>
              <a:t>6/16=0,375</a:t>
            </a:r>
            <a:endParaRPr lang="ru-RU" sz="1600" dirty="0"/>
          </a:p>
          <a:p>
            <a:pPr lvl="0"/>
            <a:r>
              <a:rPr lang="ru-RU" sz="1600" dirty="0"/>
              <a:t>Определяем рыночную стоимость оборудования: 1 </a:t>
            </a:r>
            <a:r>
              <a:rPr lang="ru-RU" sz="1600" dirty="0" smtClean="0"/>
              <a:t>310 </a:t>
            </a:r>
            <a:r>
              <a:rPr lang="ru-RU" sz="1600" dirty="0"/>
              <a:t>* (</a:t>
            </a:r>
            <a:r>
              <a:rPr lang="ru-RU" sz="1600" dirty="0" smtClean="0"/>
              <a:t>1-0,375</a:t>
            </a:r>
            <a:r>
              <a:rPr lang="ru-RU" sz="1600" dirty="0"/>
              <a:t>) = </a:t>
            </a:r>
            <a:r>
              <a:rPr lang="ru-RU" sz="1600" b="1" dirty="0" smtClean="0"/>
              <a:t>818,75 </a:t>
            </a:r>
            <a:r>
              <a:rPr lang="ru-RU" sz="1600" b="1" dirty="0"/>
              <a:t>руб</a:t>
            </a:r>
            <a:r>
              <a:rPr lang="ru-RU" sz="1600" dirty="0"/>
              <a:t>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273799" y="3573016"/>
            <a:ext cx="134243" cy="402724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273345" y="4345431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46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90872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/>
              <a:t>Задача </a:t>
            </a:r>
            <a:r>
              <a:rPr lang="ru-RU" sz="1600" b="1" u="sng" dirty="0" smtClean="0"/>
              <a:t>35 (99) </a:t>
            </a:r>
            <a:endParaRPr lang="ru-RU" sz="1600" dirty="0"/>
          </a:p>
          <a:p>
            <a:pPr algn="just"/>
            <a:r>
              <a:rPr lang="ru-RU" sz="1600" dirty="0"/>
              <a:t>Оценщиком установлено, что при пробеге авто от 30 до 40 </a:t>
            </a:r>
            <a:r>
              <a:rPr lang="ru-RU" sz="1600" dirty="0" err="1" smtClean="0"/>
              <a:t>тыс.км</a:t>
            </a:r>
            <a:r>
              <a:rPr lang="ru-RU" sz="1600" dirty="0" smtClean="0"/>
              <a:t> </a:t>
            </a:r>
            <a:r>
              <a:rPr lang="ru-RU" sz="1600" dirty="0"/>
              <a:t>рыночная стоимость обратно пропорциональна пробегу. Определить РС авто с пробегом 32 </a:t>
            </a:r>
            <a:r>
              <a:rPr lang="ru-RU" sz="1600" dirty="0" err="1" smtClean="0"/>
              <a:t>тыс.км</a:t>
            </a:r>
            <a:r>
              <a:rPr lang="ru-RU" sz="1600" dirty="0"/>
              <a:t>. Аналог – 35 </a:t>
            </a:r>
            <a:r>
              <a:rPr lang="ru-RU" sz="1600" dirty="0" err="1" smtClean="0"/>
              <a:t>тыс.км</a:t>
            </a:r>
            <a:r>
              <a:rPr lang="ru-RU" sz="1600" dirty="0" smtClean="0"/>
              <a:t> </a:t>
            </a:r>
            <a:r>
              <a:rPr lang="ru-RU" sz="1600" dirty="0"/>
              <a:t>со стоимостью 550 т. Руб. Остальное </a:t>
            </a:r>
            <a:r>
              <a:rPr lang="ru-RU" sz="1600" dirty="0" smtClean="0"/>
              <a:t>идентично. </a:t>
            </a:r>
          </a:p>
          <a:p>
            <a:pPr algn="just"/>
            <a:r>
              <a:rPr lang="ru-RU" sz="1600" i="1" u="sng" dirty="0" smtClean="0"/>
              <a:t>Подвох</a:t>
            </a:r>
            <a:endParaRPr lang="ru-RU" sz="1600" dirty="0"/>
          </a:p>
          <a:p>
            <a:pPr algn="just"/>
            <a:r>
              <a:rPr lang="ru-RU" sz="1600" dirty="0" smtClean="0"/>
              <a:t>В задании указано, что имеется обратная зависимость. Не запутаться с этим.</a:t>
            </a:r>
            <a:endParaRPr lang="ru-RU" sz="1600" dirty="0"/>
          </a:p>
          <a:p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/>
              <a:t>Определяем </a:t>
            </a:r>
            <a:r>
              <a:rPr lang="ru-RU" sz="1600" dirty="0" smtClean="0"/>
              <a:t>рыночную стоимость: (1/32)/(1/35)*550=(35/32)*550=1,094*500=</a:t>
            </a:r>
            <a:r>
              <a:rPr lang="ru-RU" sz="1600" b="1" dirty="0" smtClean="0"/>
              <a:t>601,56 руб.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1600" b="1" u="sng" dirty="0"/>
              <a:t>Задача </a:t>
            </a:r>
            <a:r>
              <a:rPr lang="ru-RU" sz="1600" b="1" u="sng" dirty="0" smtClean="0"/>
              <a:t>36 (100)</a:t>
            </a:r>
            <a:endParaRPr lang="ru-RU" sz="1600" b="1" dirty="0"/>
          </a:p>
          <a:p>
            <a:pPr lvl="0"/>
            <a:r>
              <a:rPr lang="ru-RU" sz="1600" dirty="0"/>
              <a:t>Оценщик </a:t>
            </a:r>
            <a:r>
              <a:rPr lang="ru-RU" sz="1600" dirty="0" smtClean="0"/>
              <a:t>переоценил </a:t>
            </a:r>
            <a:r>
              <a:rPr lang="ru-RU" sz="1600" dirty="0"/>
              <a:t>первоначальную стоимость </a:t>
            </a:r>
            <a:r>
              <a:rPr lang="ru-RU" sz="1600" dirty="0" smtClean="0"/>
              <a:t>оборудования на </a:t>
            </a:r>
            <a:r>
              <a:rPr lang="ru-RU" sz="1600" dirty="0"/>
              <a:t>2007 г. по состоянию на 2017 в размере 100 у.е. Нормативный срок службы 10 лет. Максимально допустимый </a:t>
            </a:r>
            <a:r>
              <a:rPr lang="ru-RU" sz="1600" dirty="0" smtClean="0"/>
              <a:t>физический износ </a:t>
            </a:r>
            <a:r>
              <a:rPr lang="ru-RU" sz="1600" dirty="0"/>
              <a:t>– 90 </a:t>
            </a:r>
            <a:r>
              <a:rPr lang="ru-RU" sz="1600" dirty="0" smtClean="0"/>
              <a:t>%. </a:t>
            </a:r>
            <a:r>
              <a:rPr lang="ru-RU" sz="1600" dirty="0"/>
              <a:t>Согласно данным </a:t>
            </a:r>
            <a:r>
              <a:rPr lang="ru-RU" sz="1600" dirty="0" smtClean="0"/>
              <a:t>заводов-изготовителей </a:t>
            </a:r>
            <a:r>
              <a:rPr lang="ru-RU" sz="1600" dirty="0"/>
              <a:t>стоимость аналогичного оборудования на 2017 г. составляет 120 у.е. Затраты на доставку и монтаж 20 % от стоимости оборудования</a:t>
            </a:r>
            <a:r>
              <a:rPr lang="ru-RU" sz="1600" dirty="0" smtClean="0"/>
              <a:t>. </a:t>
            </a:r>
            <a:r>
              <a:rPr lang="ru-RU" sz="1600" dirty="0"/>
              <a:t>Определить РС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i="1" u="sng" dirty="0"/>
              <a:t>Подвох</a:t>
            </a:r>
            <a:endParaRPr lang="ru-RU" sz="1600" dirty="0"/>
          </a:p>
          <a:p>
            <a:pPr algn="just"/>
            <a:r>
              <a:rPr lang="ru-RU" sz="1600" dirty="0" smtClean="0"/>
              <a:t>Поскольку имеются рыночные данные о стоимости аналогичного оборудования, данные переоценки стоимости не нужны.</a:t>
            </a:r>
            <a:endParaRPr lang="ru-RU" sz="1600" dirty="0"/>
          </a:p>
          <a:p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/>
              <a:t>Определяем </a:t>
            </a:r>
            <a:r>
              <a:rPr lang="ru-RU" sz="1600" dirty="0" smtClean="0"/>
              <a:t>рыночную </a:t>
            </a:r>
            <a:r>
              <a:rPr lang="ru-RU" sz="1600" dirty="0"/>
              <a:t>стоимость: </a:t>
            </a:r>
            <a:r>
              <a:rPr lang="ru-RU" sz="1600" dirty="0" smtClean="0"/>
              <a:t>120*1,2*(1 </a:t>
            </a:r>
            <a:r>
              <a:rPr lang="ru-RU" sz="1600" dirty="0"/>
              <a:t>– </a:t>
            </a:r>
            <a:r>
              <a:rPr lang="ru-RU" sz="1600" dirty="0" smtClean="0"/>
              <a:t>0,90) </a:t>
            </a:r>
            <a:r>
              <a:rPr lang="ru-RU" sz="1600" dirty="0"/>
              <a:t>= </a:t>
            </a:r>
            <a:r>
              <a:rPr lang="ru-RU" sz="1600" b="1" dirty="0"/>
              <a:t>14,4</a:t>
            </a:r>
            <a:r>
              <a:rPr lang="ru-RU" sz="1600" b="1" dirty="0" smtClean="0"/>
              <a:t> у.е.</a:t>
            </a:r>
            <a:endParaRPr lang="ru-RU" sz="1600" b="1" dirty="0"/>
          </a:p>
          <a:p>
            <a:pPr lvl="0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38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47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3792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/>
              <a:t>Задача 36 (</a:t>
            </a:r>
            <a:r>
              <a:rPr lang="ru-RU" sz="1600" b="1" u="sng" dirty="0" smtClean="0"/>
              <a:t>101)</a:t>
            </a:r>
          </a:p>
          <a:p>
            <a:pPr lvl="0"/>
            <a:r>
              <a:rPr lang="ru-RU" sz="1600" dirty="0"/>
              <a:t>Станок с совокупным износом 35 % был продан за 100 000 руб. </a:t>
            </a:r>
            <a:r>
              <a:rPr lang="ru-RU" sz="1600" dirty="0" smtClean="0"/>
              <a:t>Определите </a:t>
            </a:r>
            <a:r>
              <a:rPr lang="ru-RU" sz="1600" dirty="0"/>
              <a:t>совокупный износ в </a:t>
            </a:r>
            <a:r>
              <a:rPr lang="ru-RU" sz="1600" dirty="0" smtClean="0"/>
              <a:t>рублях. </a:t>
            </a:r>
          </a:p>
          <a:p>
            <a:pPr algn="just"/>
            <a:r>
              <a:rPr lang="ru-RU" sz="1600" i="1" u="sng" dirty="0"/>
              <a:t>Подвох</a:t>
            </a:r>
            <a:endParaRPr lang="ru-RU" sz="1600" dirty="0"/>
          </a:p>
          <a:p>
            <a:pPr algn="just"/>
            <a:r>
              <a:rPr lang="ru-RU" sz="1600" dirty="0" smtClean="0"/>
              <a:t>Необходимо составлять уравнение.</a:t>
            </a:r>
          </a:p>
          <a:p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/>
              <a:t>Определяем стоимость воспроизводства оборудования без учета износа 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 </a:t>
            </a:r>
            <a:r>
              <a:rPr lang="ru-RU" sz="1600" dirty="0"/>
              <a:t>Х *(1-0,35) = 100 </a:t>
            </a:r>
            <a:r>
              <a:rPr lang="ru-RU" sz="1600" dirty="0" smtClean="0"/>
              <a:t>000, Х – стоимость воспроизводства оборудования без учета износа;</a:t>
            </a:r>
          </a:p>
          <a:p>
            <a:pPr lvl="0"/>
            <a:r>
              <a:rPr lang="ru-RU" sz="1600" dirty="0"/>
              <a:t>Х= 100000/0,65= 153 </a:t>
            </a:r>
            <a:r>
              <a:rPr lang="ru-RU" sz="1600" dirty="0" smtClean="0"/>
              <a:t>846 руб.</a:t>
            </a:r>
          </a:p>
          <a:p>
            <a:r>
              <a:rPr lang="ru-RU" sz="1600" dirty="0"/>
              <a:t>Определяем совокупный износ</a:t>
            </a:r>
            <a:r>
              <a:rPr lang="ru-RU" sz="1600" dirty="0" smtClean="0"/>
              <a:t>: </a:t>
            </a:r>
            <a:r>
              <a:rPr lang="ru-RU" sz="1600" dirty="0" smtClean="0"/>
              <a:t>153 846 </a:t>
            </a:r>
            <a:r>
              <a:rPr lang="ru-RU" sz="1600" dirty="0"/>
              <a:t>– 100 000 = </a:t>
            </a:r>
            <a:r>
              <a:rPr lang="ru-RU" sz="1600" b="1" dirty="0"/>
              <a:t>53 </a:t>
            </a:r>
            <a:r>
              <a:rPr lang="ru-RU" sz="1600" b="1" dirty="0" smtClean="0"/>
              <a:t>846 руб.</a:t>
            </a:r>
          </a:p>
          <a:p>
            <a:endParaRPr lang="ru-RU" sz="1600" b="1" dirty="0"/>
          </a:p>
          <a:p>
            <a:r>
              <a:rPr lang="ru-RU" sz="1600" b="1" u="sng" dirty="0"/>
              <a:t>Задача </a:t>
            </a:r>
            <a:r>
              <a:rPr lang="ru-RU" sz="1600" b="1" u="sng" dirty="0" smtClean="0"/>
              <a:t>37 </a:t>
            </a:r>
            <a:r>
              <a:rPr lang="ru-RU" sz="1600" b="1" u="sng" dirty="0"/>
              <a:t>(</a:t>
            </a:r>
            <a:r>
              <a:rPr lang="ru-RU" sz="1600" b="1" u="sng" dirty="0" smtClean="0"/>
              <a:t>104)</a:t>
            </a:r>
            <a:endParaRPr lang="ru-RU" sz="1600" b="1" u="sng" dirty="0"/>
          </a:p>
          <a:p>
            <a:pPr lvl="0"/>
            <a:r>
              <a:rPr lang="ru-RU" sz="1600" dirty="0" smtClean="0"/>
              <a:t>Стоимость </a:t>
            </a:r>
            <a:r>
              <a:rPr lang="ru-RU" sz="1600" dirty="0"/>
              <a:t>нового оборудования (</a:t>
            </a:r>
            <a:r>
              <a:rPr lang="ru-RU" sz="1600" dirty="0" err="1"/>
              <a:t>Цон</a:t>
            </a:r>
            <a:r>
              <a:rPr lang="ru-RU" sz="1600" dirty="0"/>
              <a:t>) составляет 100 </a:t>
            </a:r>
            <a:r>
              <a:rPr lang="ru-RU" sz="1600" dirty="0" err="1"/>
              <a:t>ден</a:t>
            </a:r>
            <a:r>
              <a:rPr lang="ru-RU" sz="1600" dirty="0"/>
              <a:t>. ед. У объекта оценки оставшийся срок жизни 10 лет. Нормативный срок жизни 15 лет. Стоимость оборудования в зависимости от износа описывается формулой </a:t>
            </a:r>
            <a:r>
              <a:rPr lang="ru-RU" sz="1600" dirty="0" err="1"/>
              <a:t>Цоо</a:t>
            </a:r>
            <a:r>
              <a:rPr lang="ru-RU" sz="1600" dirty="0"/>
              <a:t> = </a:t>
            </a:r>
            <a:r>
              <a:rPr lang="ru-RU" sz="1600" dirty="0" err="1"/>
              <a:t>Цон</a:t>
            </a:r>
            <a:r>
              <a:rPr lang="ru-RU" sz="1600" dirty="0"/>
              <a:t>* (</a:t>
            </a:r>
            <a:r>
              <a:rPr lang="ru-RU" sz="1600" dirty="0" smtClean="0"/>
              <a:t>1-exp(-</a:t>
            </a:r>
            <a:r>
              <a:rPr lang="ru-RU" sz="1600" dirty="0"/>
              <a:t>0,4*ХВ</a:t>
            </a:r>
            <a:r>
              <a:rPr lang="ru-RU" sz="1600" dirty="0" smtClean="0"/>
              <a:t>)). </a:t>
            </a:r>
            <a:r>
              <a:rPr lang="ru-RU" sz="1600" dirty="0"/>
              <a:t>Определить рыночную стоимость объекта оценки (</a:t>
            </a:r>
            <a:r>
              <a:rPr lang="ru-RU" sz="1600" dirty="0" err="1"/>
              <a:t>Цоо</a:t>
            </a:r>
            <a:r>
              <a:rPr lang="ru-RU" sz="1600" dirty="0" smtClean="0"/>
              <a:t>).</a:t>
            </a:r>
          </a:p>
          <a:p>
            <a:pPr algn="just"/>
            <a:r>
              <a:rPr lang="ru-RU" sz="1600" i="1" u="sng" dirty="0" smtClean="0"/>
              <a:t>Подвох</a:t>
            </a:r>
            <a:endParaRPr lang="ru-RU" sz="1600" dirty="0"/>
          </a:p>
          <a:p>
            <a:pPr algn="just"/>
            <a:r>
              <a:rPr lang="ru-RU" sz="1600" dirty="0" smtClean="0"/>
              <a:t>Особых нет.</a:t>
            </a:r>
            <a:endParaRPr lang="ru-RU" sz="1600" dirty="0"/>
          </a:p>
          <a:p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/>
              <a:t>Определяем стоимость </a:t>
            </a:r>
            <a:r>
              <a:rPr lang="ru-RU" sz="1600" dirty="0" smtClean="0"/>
              <a:t>оборудования: 100*(1-ехр(-0,4*(15-10))=100*(1-ехр(-0,4*5)=100*(1-ехр(-2)=100*0,8648=</a:t>
            </a:r>
            <a:r>
              <a:rPr lang="ru-RU" sz="1600" b="1" dirty="0" smtClean="0"/>
              <a:t>86,48 </a:t>
            </a:r>
            <a:r>
              <a:rPr lang="ru-RU" sz="1600" b="1" dirty="0" err="1" smtClean="0"/>
              <a:t>ден.ед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48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304" y="908720"/>
            <a:ext cx="85933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</a:t>
            </a:r>
            <a:r>
              <a:rPr lang="ru-RU" b="1" u="sng" dirty="0" smtClean="0"/>
              <a:t>38 (106) </a:t>
            </a:r>
            <a:endParaRPr lang="ru-RU" dirty="0"/>
          </a:p>
          <a:p>
            <a:r>
              <a:rPr lang="ru-RU" dirty="0"/>
              <a:t>Дана зависимость С = 800 - 2 х R где R это грузоподъемность тельфера. Данная зависимость определена при анализе грузоподъемности от 1 до 5 тонн. Определить рыночную стоимость тельфера грузоподъемностью 90 тонн. 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 smtClean="0"/>
              <a:t>Грузоподъемность объекта оценки находится вне пределов диапазона грузоподъемности построенной зависимости.</a:t>
            </a:r>
            <a:endParaRPr lang="ru-RU" dirty="0"/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 smtClean="0"/>
              <a:t>Ответ: «недостаточно данных»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49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</a:t>
            </a:r>
            <a:r>
              <a:rPr lang="ru-RU" b="1" u="sng" dirty="0" smtClean="0"/>
              <a:t>39 (110) </a:t>
            </a:r>
            <a:endParaRPr lang="ru-RU" dirty="0"/>
          </a:p>
          <a:p>
            <a:pPr algn="just"/>
            <a:r>
              <a:rPr lang="ru-RU" dirty="0"/>
              <a:t>Предприятием в 2007 году поставлено на баланс оборудование, произведенное в Германии. Первоначальная балансовая стоимость 5 000 000 руб. Затраты на монтаж осуществлены российской компанией и составляют 30% от стоимости оборудования. Рассчитать стоимость затрат на воспроизводство на 2010 г., если стоимость СМР в России за это время </a:t>
            </a:r>
            <a:r>
              <a:rPr lang="ru-RU" dirty="0" smtClean="0"/>
              <a:t>выросла </a:t>
            </a:r>
            <a:r>
              <a:rPr lang="ru-RU" dirty="0"/>
              <a:t>на 20%. Курс Евро на 2007 г. - 32 руб., на 2010 года - 72 руб. рост цен на аналогичное оборудование в Еврозоне на аналогичное оборудование 1,3 за указанный </a:t>
            </a:r>
            <a:r>
              <a:rPr lang="ru-RU" dirty="0" smtClean="0"/>
              <a:t>период. </a:t>
            </a:r>
          </a:p>
          <a:p>
            <a:pPr algn="just"/>
            <a:r>
              <a:rPr lang="ru-RU" i="1" u="sng" dirty="0" smtClean="0"/>
              <a:t>Подвох</a:t>
            </a:r>
            <a:endParaRPr lang="ru-RU" dirty="0"/>
          </a:p>
          <a:p>
            <a:pPr algn="just"/>
            <a:r>
              <a:rPr lang="ru-RU" dirty="0" smtClean="0"/>
              <a:t>Оборудование закуплено в Германии, а поставлено на учет в рублях. Отдельно нужно индексировать и затраты на монтаж.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 smtClean="0"/>
              <a:t>Определение стоимости оборудования без учета затрат на СМР: </a:t>
            </a:r>
            <a:r>
              <a:rPr lang="ru-RU" dirty="0" smtClean="0"/>
              <a:t>5 000 000-5000000*0,30=3 500 000 </a:t>
            </a:r>
            <a:r>
              <a:rPr lang="ru-RU" dirty="0" smtClean="0"/>
              <a:t>руб.</a:t>
            </a:r>
            <a:endParaRPr lang="ru-RU" dirty="0"/>
          </a:p>
          <a:p>
            <a:pPr algn="just"/>
            <a:r>
              <a:rPr lang="ru-RU" dirty="0"/>
              <a:t>Определение стоимости в евро на 2007 г.: </a:t>
            </a:r>
            <a:r>
              <a:rPr lang="ru-RU" dirty="0" smtClean="0"/>
              <a:t>3 500 000/32=109 375 </a:t>
            </a:r>
            <a:r>
              <a:rPr lang="ru-RU" dirty="0" smtClean="0"/>
              <a:t>евро</a:t>
            </a:r>
          </a:p>
          <a:p>
            <a:pPr algn="just"/>
            <a:r>
              <a:rPr lang="ru-RU" dirty="0" smtClean="0"/>
              <a:t>Индексирование стоимости в евро: </a:t>
            </a:r>
            <a:r>
              <a:rPr lang="ru-RU" dirty="0" smtClean="0"/>
              <a:t>109 375*1,3=142 187,5 </a:t>
            </a:r>
            <a:r>
              <a:rPr lang="ru-RU" dirty="0" smtClean="0"/>
              <a:t>евро или </a:t>
            </a:r>
            <a:r>
              <a:rPr lang="ru-RU" dirty="0" smtClean="0"/>
              <a:t>10 237 500 </a:t>
            </a:r>
            <a:r>
              <a:rPr lang="ru-RU" dirty="0" smtClean="0"/>
              <a:t>руб.</a:t>
            </a:r>
            <a:endParaRPr lang="ru-RU" dirty="0"/>
          </a:p>
          <a:p>
            <a:pPr algn="just"/>
            <a:r>
              <a:rPr lang="ru-RU" dirty="0" smtClean="0"/>
              <a:t>Индексирование СМР: </a:t>
            </a:r>
            <a:r>
              <a:rPr lang="ru-RU" dirty="0" smtClean="0"/>
              <a:t>5 000 000*0,30</a:t>
            </a:r>
            <a:r>
              <a:rPr lang="ru-RU" dirty="0" smtClean="0"/>
              <a:t>*(1+0,20)=</a:t>
            </a:r>
            <a:r>
              <a:rPr lang="ru-RU" dirty="0" smtClean="0"/>
              <a:t>1 800 000 </a:t>
            </a:r>
            <a:r>
              <a:rPr lang="ru-RU" dirty="0" smtClean="0"/>
              <a:t>руб.</a:t>
            </a:r>
          </a:p>
          <a:p>
            <a:pPr algn="just"/>
            <a:r>
              <a:rPr lang="ru-RU" dirty="0" smtClean="0"/>
              <a:t>Затраты на воспроизводство с учетом монтажа: </a:t>
            </a:r>
            <a:r>
              <a:rPr lang="ru-RU" dirty="0" smtClean="0"/>
              <a:t>10 237 500+1 800 000=12 037 500 </a:t>
            </a:r>
            <a:r>
              <a:rPr lang="ru-RU" dirty="0" smtClean="0"/>
              <a:t>руб.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90872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4 </a:t>
            </a:r>
            <a:endParaRPr lang="ru-RU" dirty="0"/>
          </a:p>
          <a:p>
            <a:pPr algn="just"/>
            <a:r>
              <a:rPr lang="ru-RU" dirty="0"/>
              <a:t>Затраты на создание конструкции - металлического резервуара объемом 100 м</a:t>
            </a:r>
            <a:r>
              <a:rPr lang="ru-RU" baseline="30000" dirty="0"/>
              <a:t>3</a:t>
            </a:r>
            <a:r>
              <a:rPr lang="ru-RU" dirty="0"/>
              <a:t> составляет 100 000 руб., объемом 175 м</a:t>
            </a:r>
            <a:r>
              <a:rPr lang="ru-RU" baseline="30000" dirty="0"/>
              <a:t>3</a:t>
            </a:r>
            <a:r>
              <a:rPr lang="ru-RU" dirty="0"/>
              <a:t> - 140 000 руб. Затраты на доставку и монтаж резервуара, составляют 70% от затрат на создание резервуара. Затраты на ускоренную доставку металлоконструкций – 15 000 руб. Надбавка за срочное оформление документации - 10% от стоимости металлоконструкций. Необходимо рассчитать рыночные затраты на создание смонтированного резервуара объемом 160 куб.м</a:t>
            </a:r>
            <a:r>
              <a:rPr lang="ru-RU" baseline="30000" dirty="0"/>
              <a:t>3</a:t>
            </a:r>
            <a:r>
              <a:rPr lang="ru-RU" dirty="0"/>
              <a:t> с использованием коэффициента торможения. Возраст резервуара 10 лет, срок службы – 28 лет, специалистами определен срок оставшейся жизни резервуара – 20 лет.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Кроется в расчете физического износа – много данных, а использовать нужно не все. Затраты на все ускоренные действия не учитывать – нерыночные условия.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50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</a:t>
            </a:r>
            <a:r>
              <a:rPr lang="ru-RU" b="1" u="sng" dirty="0" smtClean="0"/>
              <a:t>40 </a:t>
            </a:r>
            <a:r>
              <a:rPr lang="ru-RU" b="1" u="sng" dirty="0"/>
              <a:t>(</a:t>
            </a:r>
            <a:r>
              <a:rPr lang="ru-RU" b="1" u="sng" dirty="0" smtClean="0"/>
              <a:t>113)</a:t>
            </a:r>
            <a:endParaRPr lang="ru-RU" i="1" u="sng" dirty="0" smtClean="0"/>
          </a:p>
          <a:p>
            <a:r>
              <a:rPr lang="ru-RU" dirty="0"/>
              <a:t>Предприятие закупило оборудование за 2 </a:t>
            </a:r>
            <a:r>
              <a:rPr lang="ru-RU" dirty="0" err="1" smtClean="0"/>
              <a:t>млн.р</a:t>
            </a:r>
            <a:r>
              <a:rPr lang="ru-RU" dirty="0" smtClean="0"/>
              <a:t>. </a:t>
            </a:r>
            <a:r>
              <a:rPr lang="ru-RU" dirty="0"/>
              <a:t>и установило его за 200 </a:t>
            </a:r>
            <a:r>
              <a:rPr lang="ru-RU" dirty="0" err="1"/>
              <a:t>т.р</a:t>
            </a:r>
            <a:r>
              <a:rPr lang="ru-RU" dirty="0"/>
              <a:t>. при этом установка происходила собственными ресурсами, что позволило сэкономить 300 </a:t>
            </a:r>
            <a:r>
              <a:rPr lang="ru-RU" dirty="0" err="1"/>
              <a:t>т.р</a:t>
            </a:r>
            <a:r>
              <a:rPr lang="ru-RU" dirty="0"/>
              <a:t>., по сравнению с типичными рыночными условиями. Рассчитать РС.</a:t>
            </a:r>
            <a:endParaRPr lang="ru-RU" i="1" u="sng" dirty="0"/>
          </a:p>
          <a:p>
            <a:r>
              <a:rPr lang="ru-RU" dirty="0" smtClean="0"/>
              <a:t>Варианты </a:t>
            </a:r>
            <a:r>
              <a:rPr lang="ru-RU" dirty="0"/>
              <a:t>ответов</a:t>
            </a:r>
            <a:r>
              <a:rPr lang="ru-R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2200000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2300000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2500000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 smtClean="0"/>
              <a:t>Монтаж собственными силами - нерыночные условия.</a:t>
            </a:r>
            <a:endParaRPr lang="ru-RU" i="1" u="sng" dirty="0" smtClean="0"/>
          </a:p>
          <a:p>
            <a:r>
              <a:rPr lang="ru-RU" i="1" u="sng" dirty="0" smtClean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</a:t>
            </a:r>
            <a:r>
              <a:rPr lang="ru-RU" dirty="0" smtClean="0"/>
              <a:t>рыночную стоимость монтажа: 200+300=500 </a:t>
            </a:r>
            <a:r>
              <a:rPr lang="ru-RU" dirty="0" err="1" smtClean="0"/>
              <a:t>т.руб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Определяем стоимость оборудования </a:t>
            </a:r>
            <a:r>
              <a:rPr lang="ru-RU" dirty="0" smtClean="0"/>
              <a:t>с учетом монтажа: 2</a:t>
            </a:r>
            <a:r>
              <a:rPr lang="ru-RU" dirty="0"/>
              <a:t> 000 </a:t>
            </a:r>
            <a:r>
              <a:rPr lang="ru-RU" dirty="0" smtClean="0"/>
              <a:t>+500 = </a:t>
            </a:r>
            <a:r>
              <a:rPr lang="ru-RU" b="1" dirty="0" smtClean="0"/>
              <a:t>2500 </a:t>
            </a:r>
            <a:r>
              <a:rPr lang="ru-RU" b="1" dirty="0" err="1" smtClean="0"/>
              <a:t>т.руб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6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51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/>
              <a:t>Задача </a:t>
            </a:r>
            <a:r>
              <a:rPr lang="ru-RU" sz="1600" b="1" u="sng" dirty="0" smtClean="0"/>
              <a:t>41 (115) </a:t>
            </a:r>
            <a:endParaRPr lang="ru-RU" sz="1600" dirty="0"/>
          </a:p>
          <a:p>
            <a:r>
              <a:rPr lang="ru-RU" sz="1600" dirty="0"/>
              <a:t>Линия состоит из: тестомесильной машины, производительность </a:t>
            </a:r>
            <a:r>
              <a:rPr lang="ru-RU" sz="1600" dirty="0" smtClean="0"/>
              <a:t>40 кг/час, </a:t>
            </a:r>
            <a:r>
              <a:rPr lang="ru-RU" sz="1600" dirty="0"/>
              <a:t>печь, производительностью </a:t>
            </a:r>
            <a:r>
              <a:rPr lang="ru-RU" sz="1600" dirty="0" smtClean="0"/>
              <a:t>30 кг/час, </a:t>
            </a:r>
            <a:r>
              <a:rPr lang="ru-RU" sz="1600" dirty="0"/>
              <a:t>упаковочная машина, производительностью </a:t>
            </a:r>
            <a:r>
              <a:rPr lang="ru-RU" sz="1600" dirty="0" smtClean="0"/>
              <a:t>50 кг/час. </a:t>
            </a:r>
            <a:r>
              <a:rPr lang="ru-RU" sz="1600" dirty="0"/>
              <a:t>Определить производительность линии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i="1" u="sng" dirty="0"/>
              <a:t>Подвох</a:t>
            </a:r>
            <a:endParaRPr lang="ru-RU" sz="1600" dirty="0"/>
          </a:p>
          <a:p>
            <a:r>
              <a:rPr lang="ru-RU" sz="1600" dirty="0" smtClean="0"/>
              <a:t>Задача в определении составной части линии с минимальной производительностью.</a:t>
            </a:r>
          </a:p>
          <a:p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 smtClean="0"/>
              <a:t>Составная часть с минимальной производительностью - </a:t>
            </a:r>
            <a:r>
              <a:rPr lang="ru-RU" sz="1600" dirty="0"/>
              <a:t>печь, производительностью </a:t>
            </a:r>
            <a:r>
              <a:rPr lang="ru-RU" sz="1600" dirty="0" smtClean="0"/>
              <a:t>30 кг/час.</a:t>
            </a:r>
          </a:p>
          <a:p>
            <a:pPr lvl="0"/>
            <a:r>
              <a:rPr lang="ru-RU" sz="1600" dirty="0" smtClean="0"/>
              <a:t>Следовательно, какой-бы производительностью не обладали остальные части линии, больше 30 кг/час линия не сможет производить.</a:t>
            </a:r>
          </a:p>
          <a:p>
            <a:pPr lvl="0"/>
            <a:endParaRPr lang="ru-RU" sz="1600" dirty="0" smtClean="0"/>
          </a:p>
          <a:p>
            <a:r>
              <a:rPr lang="ru-RU" sz="1600" b="1" u="sng" dirty="0"/>
              <a:t>Задача </a:t>
            </a:r>
            <a:r>
              <a:rPr lang="ru-RU" sz="1600" b="1" u="sng" dirty="0" smtClean="0"/>
              <a:t>42 </a:t>
            </a:r>
            <a:r>
              <a:rPr lang="ru-RU" sz="1600" b="1" u="sng" dirty="0"/>
              <a:t>(</a:t>
            </a:r>
            <a:r>
              <a:rPr lang="ru-RU" sz="1600" b="1" u="sng" dirty="0" smtClean="0"/>
              <a:t>116) </a:t>
            </a:r>
            <a:endParaRPr lang="ru-RU" sz="1600" dirty="0"/>
          </a:p>
          <a:p>
            <a:pPr lvl="0"/>
            <a:r>
              <a:rPr lang="ru-RU" sz="1600" dirty="0" smtClean="0"/>
              <a:t>Линия </a:t>
            </a:r>
            <a:r>
              <a:rPr lang="ru-RU" sz="1600" dirty="0"/>
              <a:t>может выпускать 3000 ед. продукции. В силу изменившихся внешних обстоятельств, линия выпускает 2000 ед. продукции. Определить внешний износ, если коэффициент торможения </a:t>
            </a:r>
            <a:r>
              <a:rPr lang="ru-RU" sz="1600" dirty="0" smtClean="0"/>
              <a:t>0,7.</a:t>
            </a:r>
          </a:p>
          <a:p>
            <a:r>
              <a:rPr lang="ru-RU" sz="1600" i="1" u="sng" dirty="0"/>
              <a:t>Подвох</a:t>
            </a:r>
            <a:endParaRPr lang="ru-RU" sz="1600" dirty="0"/>
          </a:p>
          <a:p>
            <a:r>
              <a:rPr lang="ru-RU" sz="1600" dirty="0" smtClean="0"/>
              <a:t>Нет.</a:t>
            </a:r>
            <a:endParaRPr lang="ru-RU" sz="1600" dirty="0"/>
          </a:p>
          <a:p>
            <a:r>
              <a:rPr lang="ru-RU" sz="1600" i="1" u="sng" dirty="0"/>
              <a:t>Решение</a:t>
            </a:r>
            <a:endParaRPr lang="ru-RU" sz="1600" dirty="0"/>
          </a:p>
          <a:p>
            <a:pPr lvl="0"/>
            <a:r>
              <a:rPr lang="ru-RU" sz="1600" dirty="0" smtClean="0"/>
              <a:t>Определение внешнего устаревания: 1-(2000/3000)</a:t>
            </a:r>
            <a:r>
              <a:rPr lang="en-US" sz="1600" dirty="0" smtClean="0"/>
              <a:t>^</a:t>
            </a:r>
            <a:r>
              <a:rPr lang="ru-RU" sz="1600" dirty="0" smtClean="0"/>
              <a:t>0,7=1-0,753=</a:t>
            </a:r>
            <a:r>
              <a:rPr lang="ru-RU" sz="1600" b="1" dirty="0" smtClean="0"/>
              <a:t>0,247 или 24,7%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885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52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</a:t>
            </a:r>
            <a:r>
              <a:rPr lang="ru-RU" b="1" u="sng" dirty="0" smtClean="0"/>
              <a:t>43 </a:t>
            </a:r>
            <a:r>
              <a:rPr lang="ru-RU" b="1" u="sng" dirty="0"/>
              <a:t>(</a:t>
            </a:r>
            <a:r>
              <a:rPr lang="ru-RU" b="1" u="sng" dirty="0" smtClean="0"/>
              <a:t>119)</a:t>
            </a:r>
            <a:endParaRPr lang="ru-RU" i="1" u="sng" dirty="0" smtClean="0"/>
          </a:p>
          <a:p>
            <a:r>
              <a:rPr lang="ru-RU" dirty="0"/>
              <a:t>Определить ставку дисконтирования, если ставка капитализации 30%, нормативный срок службы 10 лет, хронологический 3 года .</a:t>
            </a:r>
            <a:br>
              <a:rPr lang="ru-RU" dirty="0"/>
            </a:br>
            <a:r>
              <a:rPr lang="ru-RU" dirty="0"/>
              <a:t>Варианты ответов:</a:t>
            </a:r>
            <a:br>
              <a:rPr lang="ru-RU" dirty="0"/>
            </a:br>
            <a:r>
              <a:rPr lang="ru-RU" dirty="0"/>
              <a:t>40; 44; 16; 20.</a:t>
            </a:r>
            <a:endParaRPr lang="ru-RU" i="1" u="sng" dirty="0"/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 smtClean="0"/>
              <a:t>Особых нет.</a:t>
            </a:r>
            <a:endParaRPr lang="ru-RU" i="1" u="sng" dirty="0" smtClean="0"/>
          </a:p>
          <a:p>
            <a:r>
              <a:rPr lang="ru-RU" i="1" u="sng" dirty="0" smtClean="0"/>
              <a:t>Решение</a:t>
            </a:r>
            <a:endParaRPr lang="ru-RU" sz="1400" dirty="0"/>
          </a:p>
          <a:p>
            <a:pPr lvl="0"/>
            <a:r>
              <a:rPr lang="ru-RU" dirty="0"/>
              <a:t>Определяем </a:t>
            </a:r>
            <a:r>
              <a:rPr lang="ru-RU" dirty="0" smtClean="0"/>
              <a:t>норму возврата капитала по методу Ринга: 1/(10-3)=1/7=0,1428 или 14,28%</a:t>
            </a:r>
            <a:endParaRPr lang="ru-RU" sz="1400" dirty="0"/>
          </a:p>
          <a:p>
            <a:pPr lvl="0"/>
            <a:r>
              <a:rPr lang="ru-RU" dirty="0" smtClean="0"/>
              <a:t>Определяем ставку дисконтирования: 30%-14,28%=</a:t>
            </a:r>
            <a:r>
              <a:rPr lang="ru-RU" b="1" dirty="0" smtClean="0"/>
              <a:t>15,72 или 16%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400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53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</a:t>
            </a:r>
            <a:r>
              <a:rPr lang="ru-RU" b="1" u="sng" dirty="0" smtClean="0"/>
              <a:t>44 (121) </a:t>
            </a:r>
            <a:endParaRPr lang="ru-RU" dirty="0"/>
          </a:p>
          <a:p>
            <a:r>
              <a:rPr lang="ru-RU" dirty="0"/>
              <a:t>Налет на капитальный ремонт </a:t>
            </a:r>
            <a:r>
              <a:rPr lang="ru-RU" dirty="0" smtClean="0"/>
              <a:t>20 000 </a:t>
            </a:r>
            <a:r>
              <a:rPr lang="ru-RU" dirty="0"/>
              <a:t>часов или 5 лет. Сколько надо налетать ежемесячно, чтобы два события совпали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 smtClean="0"/>
              <a:t>Особых нет</a:t>
            </a:r>
          </a:p>
          <a:p>
            <a:r>
              <a:rPr lang="ru-RU" i="1" u="sng" dirty="0"/>
              <a:t>Решение</a:t>
            </a:r>
            <a:endParaRPr lang="ru-RU" sz="1400" dirty="0"/>
          </a:p>
          <a:p>
            <a:pPr lvl="0"/>
            <a:r>
              <a:rPr lang="ru-RU" dirty="0"/>
              <a:t>Определяем показатель норму </a:t>
            </a:r>
            <a:r>
              <a:rPr lang="ru-RU" dirty="0" smtClean="0"/>
              <a:t>налета ежемесячно: 20000/(12*5)=20000/60=333,33 час./мес. </a:t>
            </a:r>
          </a:p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54</a:t>
            </a:fld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</a:t>
            </a:r>
            <a:r>
              <a:rPr lang="ru-RU" b="1" u="sng" dirty="0" smtClean="0"/>
              <a:t>45 </a:t>
            </a:r>
            <a:r>
              <a:rPr lang="ru-RU" b="1" u="sng" dirty="0"/>
              <a:t>(</a:t>
            </a:r>
            <a:r>
              <a:rPr lang="ru-RU" b="1" u="sng" dirty="0" smtClean="0"/>
              <a:t>122)</a:t>
            </a:r>
            <a:endParaRPr lang="ru-RU" i="1" u="sng" dirty="0" smtClean="0"/>
          </a:p>
          <a:p>
            <a:r>
              <a:rPr lang="ru-RU" dirty="0"/>
              <a:t>Найдено оборудование с условием рассрочки платежа на 5 лет с выплатой в конце года по 10%. Рассчитать корректировку на условие сделки, если рыночная ставка кредита 13% и не меняется в течение срока. </a:t>
            </a:r>
            <a:endParaRPr lang="ru-RU" i="1" u="sng" dirty="0"/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 smtClean="0"/>
              <a:t>Для решения этой задачи необходимо рассчитать текущие стоимости аннуитета при единичной стоимости РМТ для 2-х условий. Вспомнить 3-ю временную функцию денег.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i="1" u="sng" dirty="0" smtClean="0"/>
              <a:t>Решение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условий рассрочки: (1-(1/(1+0,10)</a:t>
            </a:r>
            <a:r>
              <a:rPr lang="en-US" dirty="0" smtClean="0"/>
              <a:t>^</a:t>
            </a:r>
            <a:r>
              <a:rPr lang="ru-RU" dirty="0" smtClean="0"/>
              <a:t>5))/0,10=3,79</a:t>
            </a:r>
            <a:endParaRPr lang="ru-RU" dirty="0"/>
          </a:p>
          <a:p>
            <a:pPr lvl="0"/>
            <a:r>
              <a:rPr lang="ru-RU" dirty="0"/>
              <a:t>Для условий </a:t>
            </a:r>
            <a:r>
              <a:rPr lang="ru-RU" dirty="0" smtClean="0"/>
              <a:t>кредита: </a:t>
            </a:r>
            <a:r>
              <a:rPr lang="ru-RU" dirty="0"/>
              <a:t>(1-(1/(</a:t>
            </a:r>
            <a:r>
              <a:rPr lang="ru-RU" dirty="0" smtClean="0"/>
              <a:t>1+0,13)</a:t>
            </a:r>
            <a:r>
              <a:rPr lang="en-US" dirty="0"/>
              <a:t>^</a:t>
            </a:r>
            <a:r>
              <a:rPr lang="ru-RU" dirty="0"/>
              <a:t>5))/</a:t>
            </a:r>
            <a:r>
              <a:rPr lang="ru-RU" dirty="0" smtClean="0"/>
              <a:t>0,13=3,52 </a:t>
            </a:r>
          </a:p>
          <a:p>
            <a:pPr lvl="0"/>
            <a:r>
              <a:rPr lang="ru-RU" dirty="0" smtClean="0"/>
              <a:t>Определяем корректировку: 3,52/3,79=</a:t>
            </a:r>
            <a:r>
              <a:rPr lang="ru-RU" b="1" dirty="0" smtClean="0"/>
              <a:t>0,929</a:t>
            </a:r>
            <a:endParaRPr lang="ru-RU" b="1" dirty="0"/>
          </a:p>
          <a:p>
            <a:pPr algn="just"/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86204"/>
              </p:ext>
            </p:extLst>
          </p:nvPr>
        </p:nvGraphicFramePr>
        <p:xfrm>
          <a:off x="3159064" y="3027388"/>
          <a:ext cx="3312108" cy="1049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Формула" r:id="rId4" imgW="3098800" imgH="977900" progId="">
                  <p:embed/>
                </p:oleObj>
              </mc:Choice>
              <mc:Fallback>
                <p:oleObj name="Формула" r:id="rId4" imgW="3098800" imgH="977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064" y="3027388"/>
                        <a:ext cx="3312108" cy="1049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1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55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80728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</a:t>
            </a:r>
            <a:r>
              <a:rPr lang="ru-RU" b="1" u="sng" dirty="0" smtClean="0"/>
              <a:t>46 (123) </a:t>
            </a:r>
            <a:endParaRPr lang="ru-RU" dirty="0"/>
          </a:p>
          <a:p>
            <a:pPr algn="just"/>
            <a:r>
              <a:rPr lang="ru-RU" dirty="0"/>
              <a:t>01.03.2015 было приобретено оборудование за 10 млн рублей. По условиям производителя данного оборудования данное оборудование дорожает каждый месяц на 1%. Данное оборудование было установлено и поставлено на баланс 01.05.2015 г. Определить рыночную стоимость оборудования на 01.02.2016 г. при условии, что срок его полезного использования составляет 5 лет или 60 месяцев. </a:t>
            </a:r>
            <a:r>
              <a:rPr lang="ru-RU" i="1" u="sng" dirty="0" smtClean="0"/>
              <a:t>Подвох</a:t>
            </a:r>
            <a:endParaRPr lang="ru-RU" dirty="0"/>
          </a:p>
          <a:p>
            <a:pPr algn="just"/>
            <a:r>
              <a:rPr lang="ru-RU" dirty="0" smtClean="0"/>
              <a:t>Не забыть про удорожание оборудование ежемесячно. Расчет удорожания вести от даты приобретения, а не от даты постановки на баланс.</a:t>
            </a:r>
            <a:endParaRPr lang="ru-RU" dirty="0"/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algn="just"/>
            <a:r>
              <a:rPr lang="ru-RU" dirty="0" smtClean="0"/>
              <a:t>Определяем </a:t>
            </a:r>
            <a:r>
              <a:rPr lang="ru-RU" dirty="0" smtClean="0"/>
              <a:t>коэффициент </a:t>
            </a:r>
            <a:r>
              <a:rPr lang="ru-RU" dirty="0" smtClean="0"/>
              <a:t>удорожания: 01.02.2016-01.03.2015=11 мес.  </a:t>
            </a:r>
            <a:r>
              <a:rPr lang="ru-RU" dirty="0" smtClean="0"/>
              <a:t>(1+0,01)</a:t>
            </a:r>
            <a:r>
              <a:rPr lang="en-US" dirty="0" smtClean="0"/>
              <a:t>^1</a:t>
            </a:r>
            <a:r>
              <a:rPr lang="ru-RU" dirty="0" smtClean="0"/>
              <a:t>1=</a:t>
            </a:r>
            <a:r>
              <a:rPr lang="en-US" dirty="0" smtClean="0"/>
              <a:t>1,1157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Определяем </a:t>
            </a:r>
            <a:r>
              <a:rPr lang="ru-RU" dirty="0" smtClean="0"/>
              <a:t>стоимость воспроизводства: </a:t>
            </a:r>
            <a:r>
              <a:rPr lang="ru-RU" dirty="0" smtClean="0"/>
              <a:t>10 000 000*1,11</a:t>
            </a:r>
            <a:r>
              <a:rPr lang="en-US" dirty="0" smtClean="0"/>
              <a:t>57</a:t>
            </a:r>
            <a:r>
              <a:rPr lang="ru-RU" dirty="0" smtClean="0"/>
              <a:t>=11 157 000 </a:t>
            </a:r>
            <a:r>
              <a:rPr lang="ru-RU" dirty="0" smtClean="0"/>
              <a:t>руб.</a:t>
            </a:r>
          </a:p>
          <a:p>
            <a:pPr algn="just"/>
            <a:r>
              <a:rPr lang="ru-RU" dirty="0" smtClean="0"/>
              <a:t>Определяем </a:t>
            </a:r>
            <a:r>
              <a:rPr lang="ru-RU" dirty="0"/>
              <a:t>физический износ: И фи = </a:t>
            </a:r>
            <a:r>
              <a:rPr lang="ru-RU" dirty="0" smtClean="0"/>
              <a:t>9/60</a:t>
            </a:r>
            <a:r>
              <a:rPr lang="ru-RU" dirty="0" smtClean="0"/>
              <a:t>= </a:t>
            </a:r>
            <a:r>
              <a:rPr lang="ru-RU" dirty="0" smtClean="0"/>
              <a:t>15%</a:t>
            </a:r>
            <a:endParaRPr lang="ru-RU" dirty="0" smtClean="0"/>
          </a:p>
          <a:p>
            <a:pPr algn="just"/>
            <a:r>
              <a:rPr lang="ru-RU" dirty="0" smtClean="0"/>
              <a:t>Определяем рыночную стоимость: </a:t>
            </a:r>
            <a:r>
              <a:rPr lang="ru-RU" dirty="0" smtClean="0"/>
              <a:t>11 157 000</a:t>
            </a:r>
            <a:r>
              <a:rPr lang="ru-RU" dirty="0" smtClean="0"/>
              <a:t>*(</a:t>
            </a:r>
            <a:r>
              <a:rPr lang="ru-RU" dirty="0" smtClean="0"/>
              <a:t>1-0,15)=</a:t>
            </a:r>
            <a:r>
              <a:rPr lang="ru-RU" b="1" dirty="0" smtClean="0"/>
              <a:t>9 483 450 </a:t>
            </a:r>
            <a:r>
              <a:rPr lang="ru-RU" b="1" dirty="0" smtClean="0"/>
              <a:t>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56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/>
              <a:t>Задача </a:t>
            </a:r>
            <a:r>
              <a:rPr lang="ru-RU" sz="1600" b="1" u="sng" dirty="0" smtClean="0"/>
              <a:t>47 (132) </a:t>
            </a:r>
            <a:endParaRPr lang="ru-RU" sz="1600" dirty="0"/>
          </a:p>
          <a:p>
            <a:pPr algn="just"/>
            <a:r>
              <a:rPr lang="ru-RU" sz="1600" dirty="0"/>
              <a:t>Предприятие приобрело в июне 2007 года новый трансформатор за 400 000 руб., смонтировало его и поставило на баланс.  Стоимость доставки и установки составила в 2007 г. 80 000 рублей, пуско-наладки – 40 000 рублей. В июне 2017 года предприятие приняло решение продать это бывшее в употреблении оборудование. Срок  службы трансформатора 30 лет, на момент оценки износ определен в 25%. </a:t>
            </a:r>
            <a:endParaRPr lang="ru-RU" sz="1600" dirty="0" smtClean="0"/>
          </a:p>
          <a:p>
            <a:pPr algn="just"/>
            <a:r>
              <a:rPr lang="ru-RU" sz="1600" dirty="0"/>
              <a:t>Рассчитать в рамках сравнительного подхода, выбрав наиболее подходящие аналоги, сумму денежных средств, которую выручит предприятие от продажи бывшего в употреблении оборудования (за вычетом затрат на продажу), если брокерская комиссия составляет 20 000 рублей, расходы на демонтаж составляют 20% от стоимости монтажа с доставкой и пуско-наладкой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По данным Росстата цены с 2007 года по дату оценки (июнь 2017 года) выросли на 30</a:t>
            </a:r>
            <a:r>
              <a:rPr lang="ru-RU" sz="1600" dirty="0" smtClean="0"/>
              <a:t>%.</a:t>
            </a:r>
          </a:p>
          <a:p>
            <a:pPr algn="just"/>
            <a:r>
              <a:rPr lang="ru-RU" sz="1600" dirty="0"/>
              <a:t>Аналоги (демонтированы и продаются со склада полностью подготовленными к продаже</a:t>
            </a:r>
            <a:r>
              <a:rPr lang="ru-RU" sz="1600" dirty="0" smtClean="0"/>
              <a:t>):</a:t>
            </a:r>
          </a:p>
          <a:p>
            <a:pPr algn="just"/>
            <a:endParaRPr lang="ru-RU" sz="1600" i="1" u="sng" dirty="0"/>
          </a:p>
          <a:p>
            <a:pPr algn="just"/>
            <a:endParaRPr lang="ru-RU" sz="1600" i="1" u="sng" dirty="0" smtClean="0"/>
          </a:p>
          <a:p>
            <a:pPr algn="just"/>
            <a:endParaRPr lang="ru-RU" sz="1600" i="1" u="sng" dirty="0"/>
          </a:p>
          <a:p>
            <a:pPr algn="just"/>
            <a:endParaRPr lang="ru-RU" sz="1600" i="1" u="sng" dirty="0" smtClean="0"/>
          </a:p>
          <a:p>
            <a:pPr algn="just"/>
            <a:endParaRPr lang="ru-RU" sz="1600" i="1" u="sng" dirty="0"/>
          </a:p>
          <a:p>
            <a:pPr algn="just"/>
            <a:endParaRPr lang="ru-RU" sz="1600" i="1" u="sng" dirty="0" smtClean="0"/>
          </a:p>
          <a:p>
            <a:pPr algn="just"/>
            <a:endParaRPr lang="ru-RU" sz="1600" i="1" u="sng" dirty="0"/>
          </a:p>
          <a:p>
            <a:pPr algn="just"/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44551"/>
              </p:ext>
            </p:extLst>
          </p:nvPr>
        </p:nvGraphicFramePr>
        <p:xfrm>
          <a:off x="1115616" y="4149080"/>
          <a:ext cx="6840759" cy="1429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704"/>
                <a:gridCol w="1090211"/>
                <a:gridCol w="1090211"/>
                <a:gridCol w="1090211"/>
                <a:gridCol w="1090211"/>
                <a:gridCol w="1090211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ввода в эксплуатацию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Август 2005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Декабрь 2010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Июнь 2007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Апрель 2008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Июль 2007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сделки, руб.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210 000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560 000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400 000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500 000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420 000</a:t>
                      </a:r>
                      <a:endParaRPr lang="ru-RU" sz="140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продажи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Июнь 2016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Июнь 2017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Июнь 2017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 2016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Июнь 2017</a:t>
                      </a:r>
                      <a:endParaRPr lang="ru-RU" sz="1400" dirty="0">
                        <a:effectLst/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57</a:t>
            </a:fld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8072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Варианты ответов:</a:t>
            </a:r>
            <a:endParaRPr lang="ru-RU" i="1" u="sng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400000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380000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349000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339000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250000</a:t>
            </a:r>
            <a:endParaRPr lang="ru-RU" dirty="0"/>
          </a:p>
          <a:p>
            <a:pPr algn="just"/>
            <a:endParaRPr lang="ru-RU" i="1" u="sng" dirty="0" smtClean="0"/>
          </a:p>
          <a:p>
            <a:pPr algn="just"/>
            <a:r>
              <a:rPr lang="ru-RU" i="1" u="sng" dirty="0" smtClean="0"/>
              <a:t>Подвох</a:t>
            </a:r>
            <a:endParaRPr lang="ru-RU" dirty="0"/>
          </a:p>
          <a:p>
            <a:pPr algn="just"/>
            <a:r>
              <a:rPr lang="ru-RU" dirty="0" smtClean="0"/>
              <a:t>Поскольку эта задача решается ради решения, то можно (и нужно) использовать всего 1 аналог.</a:t>
            </a:r>
            <a:endParaRPr lang="ru-RU" dirty="0"/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lvl="0" algn="just"/>
            <a:r>
              <a:rPr lang="ru-RU" dirty="0" smtClean="0"/>
              <a:t>Выбираем 1 аналог: с датой ввода июнь 2007 г.</a:t>
            </a:r>
          </a:p>
          <a:p>
            <a:pPr lvl="0" algn="just"/>
            <a:r>
              <a:rPr lang="ru-RU" dirty="0" smtClean="0"/>
              <a:t>Поскольку нам необходимо определить </a:t>
            </a:r>
            <a:r>
              <a:rPr lang="ru-RU" dirty="0"/>
              <a:t>сумму денежных средств, которую выручит </a:t>
            </a:r>
            <a:r>
              <a:rPr lang="ru-RU" dirty="0" smtClean="0"/>
              <a:t>предприятие, а не рыночную стоимость трансформатора, то необходимо уменьшить стоимость на величину брокерских услуг: 400000-20000=380000 руб.</a:t>
            </a:r>
          </a:p>
          <a:p>
            <a:pPr lvl="0" algn="just"/>
            <a:r>
              <a:rPr lang="ru-RU" dirty="0" smtClean="0"/>
              <a:t>Определяем стоимость демонтажа: (80000+40000)*(1+0,30)*0,20=31200 руб.</a:t>
            </a:r>
            <a:endParaRPr lang="ru-RU" dirty="0"/>
          </a:p>
          <a:p>
            <a:pPr lvl="0" algn="just"/>
            <a:r>
              <a:rPr lang="ru-RU" dirty="0"/>
              <a:t>Определяем сумму денежных средств, которую выручит </a:t>
            </a:r>
            <a:r>
              <a:rPr lang="ru-RU" dirty="0" smtClean="0"/>
              <a:t>предприятие: </a:t>
            </a:r>
          </a:p>
          <a:p>
            <a:pPr lvl="0" algn="just"/>
            <a:r>
              <a:rPr lang="ru-RU" dirty="0" smtClean="0"/>
              <a:t>380000-31200=348800 </a:t>
            </a:r>
            <a:r>
              <a:rPr lang="ru-RU" dirty="0"/>
              <a:t>руб.</a:t>
            </a:r>
            <a:endParaRPr lang="ru-RU" b="1" u="sng" dirty="0" smtClean="0"/>
          </a:p>
          <a:p>
            <a:pPr algn="just"/>
            <a:endParaRPr lang="ru-RU" b="1" u="sng" dirty="0"/>
          </a:p>
          <a:p>
            <a:pPr algn="just"/>
            <a:endParaRPr lang="ru-RU" b="1" u="sng" dirty="0" smtClean="0"/>
          </a:p>
          <a:p>
            <a:pPr algn="just"/>
            <a:endParaRPr lang="ru-RU" b="1" u="sng" dirty="0"/>
          </a:p>
          <a:p>
            <a:pPr algn="just"/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652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00538"/>
              </p:ext>
            </p:extLst>
          </p:nvPr>
        </p:nvGraphicFramePr>
        <p:xfrm>
          <a:off x="1043608" y="2430750"/>
          <a:ext cx="763284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СПАСИБО ЗА ВНИМАНИЕ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58</a:t>
            </a:fld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244334"/>
            <a:ext cx="160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www.srodso.ru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6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37926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sz="1400" dirty="0"/>
          </a:p>
          <a:p>
            <a:pPr lvl="0"/>
            <a:r>
              <a:rPr lang="ru-RU" dirty="0"/>
              <a:t>Определяем величину коэффициента торможения: </a:t>
            </a:r>
            <a:r>
              <a:rPr lang="en-US" dirty="0"/>
              <a:t>Ln</a:t>
            </a:r>
            <a:r>
              <a:rPr lang="ru-RU" dirty="0"/>
              <a:t>(140</a:t>
            </a:r>
            <a:r>
              <a:rPr lang="en-US" dirty="0"/>
              <a:t> </a:t>
            </a:r>
            <a:r>
              <a:rPr lang="ru-RU" dirty="0"/>
              <a:t>000/100</a:t>
            </a:r>
            <a:r>
              <a:rPr lang="en-US" dirty="0"/>
              <a:t> </a:t>
            </a:r>
            <a:r>
              <a:rPr lang="ru-RU" dirty="0"/>
              <a:t>000) / </a:t>
            </a:r>
            <a:r>
              <a:rPr lang="en-US" dirty="0"/>
              <a:t>Ln</a:t>
            </a:r>
            <a:r>
              <a:rPr lang="ru-RU" dirty="0"/>
              <a:t>(175/100) = </a:t>
            </a:r>
            <a:r>
              <a:rPr lang="en-US" dirty="0"/>
              <a:t>Ln</a:t>
            </a:r>
            <a:r>
              <a:rPr lang="ru-RU" dirty="0"/>
              <a:t>(1,4) / </a:t>
            </a:r>
            <a:r>
              <a:rPr lang="en-US" dirty="0"/>
              <a:t>Ln</a:t>
            </a:r>
            <a:r>
              <a:rPr lang="ru-RU" dirty="0"/>
              <a:t>(1,75) = 0,6</a:t>
            </a:r>
            <a:endParaRPr lang="ru-RU" sz="1400" dirty="0"/>
          </a:p>
          <a:p>
            <a:pPr lvl="0"/>
            <a:r>
              <a:rPr lang="ru-RU" dirty="0"/>
              <a:t>Определяем рыночную стоимость создания резервуара:</a:t>
            </a:r>
            <a:endParaRPr lang="ru-RU" sz="1400" dirty="0"/>
          </a:p>
          <a:p>
            <a:pPr lvl="1"/>
            <a:r>
              <a:rPr lang="ru-RU" dirty="0"/>
              <a:t>Аналог 1: 100 000 * (160/100)</a:t>
            </a:r>
            <a:r>
              <a:rPr lang="en-US" dirty="0"/>
              <a:t>^</a:t>
            </a:r>
            <a:r>
              <a:rPr lang="ru-RU" dirty="0"/>
              <a:t>0,6 = 132 578 руб.</a:t>
            </a:r>
            <a:endParaRPr lang="ru-RU" sz="1400" dirty="0"/>
          </a:p>
          <a:p>
            <a:pPr lvl="1"/>
            <a:r>
              <a:rPr lang="ru-RU" dirty="0"/>
              <a:t>Аналог 2: 140 000 * (160/175)</a:t>
            </a:r>
            <a:r>
              <a:rPr lang="en-US" dirty="0"/>
              <a:t>^</a:t>
            </a:r>
            <a:r>
              <a:rPr lang="ru-RU" dirty="0"/>
              <a:t>0,6 = 132 671 руб.</a:t>
            </a:r>
            <a:endParaRPr lang="ru-RU" sz="1400" dirty="0"/>
          </a:p>
          <a:p>
            <a:pPr lvl="1"/>
            <a:r>
              <a:rPr lang="ru-RU" dirty="0"/>
              <a:t>Среднее: (132 578 + 132 671) / 2 = 132 625 руб.</a:t>
            </a:r>
            <a:endParaRPr lang="ru-RU" sz="1400" dirty="0"/>
          </a:p>
          <a:p>
            <a:pPr lvl="0"/>
            <a:r>
              <a:rPr lang="ru-RU" dirty="0"/>
              <a:t>Определяем рыночную стоимость смонтированного резервуара без учета износа: 132 625 * (1+0,7) = 225 463 руб.</a:t>
            </a:r>
            <a:endParaRPr lang="ru-RU" sz="1400" dirty="0"/>
          </a:p>
          <a:p>
            <a:pPr lvl="0"/>
            <a:r>
              <a:rPr lang="ru-RU" dirty="0"/>
              <a:t>Определяем износ: в чем подвох </a:t>
            </a:r>
            <a:r>
              <a:rPr lang="ru-RU" dirty="0" smtClean="0"/>
              <a:t>- по </a:t>
            </a:r>
            <a:r>
              <a:rPr lang="ru-RU" dirty="0"/>
              <a:t>идее раз известен возраст резервуара и оставшийся срок службы, то срок жизни нужно определить как 10+20 = 30 лет и далее определяет износ методом срока жизни, но в этом случае не совпадает ни один ответ. Если же определить эффективный возраст резервуара как 28-20=8 годам, то износ будет равен 8/28 = 0,2857 или 28,57% и ответ можно найти в предложенных вариантах.</a:t>
            </a:r>
            <a:endParaRPr lang="ru-RU" sz="1400" dirty="0"/>
          </a:p>
          <a:p>
            <a:pPr lvl="0"/>
            <a:r>
              <a:rPr lang="ru-RU" dirty="0"/>
              <a:t>Определяем рыночную стоимость смонтированного резервуара с учетом износа: 225 463 * (1 – 0,2857) = </a:t>
            </a:r>
            <a:r>
              <a:rPr lang="ru-RU" b="1" dirty="0"/>
              <a:t>161 048 руб</a:t>
            </a:r>
            <a:r>
              <a:rPr lang="ru-RU" dirty="0"/>
              <a:t>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7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304" y="908720"/>
            <a:ext cx="8593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5 </a:t>
            </a:r>
            <a:endParaRPr lang="ru-RU" dirty="0"/>
          </a:p>
          <a:p>
            <a:r>
              <a:rPr lang="ru-RU" dirty="0"/>
              <a:t>Рассчитать стоимость объекта оценки, если известно, что стоимость аналога 100 000 руб., физический износ аналога 60%, физический износ объекта оценки - 40%. 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Как ни странно, их нет.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стоимость объекта оценки: 100 000 * ((1-0,4)/(1-0,6)) = </a:t>
            </a:r>
            <a:r>
              <a:rPr lang="ru-RU" b="1" dirty="0"/>
              <a:t>150 000 руб.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8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6 </a:t>
            </a:r>
            <a:endParaRPr lang="ru-RU" dirty="0"/>
          </a:p>
          <a:p>
            <a:pPr algn="just"/>
            <a:r>
              <a:rPr lang="ru-RU" dirty="0"/>
              <a:t>Определить рыночную стоимость оборудования по состоянию на 2017 год (на середину периода). Данное новое оборудование было приобретено в 2010 году по цене 1 000 руб. Срок полезного использования 16 лет.</a:t>
            </a:r>
          </a:p>
          <a:p>
            <a:pPr algn="just"/>
            <a:r>
              <a:rPr lang="ru-RU" dirty="0"/>
              <a:t>Индексы роста цен (на середину периода):</a:t>
            </a:r>
          </a:p>
          <a:p>
            <a:pPr algn="just"/>
            <a:r>
              <a:rPr lang="ru-RU" dirty="0"/>
              <a:t>2009 - 82</a:t>
            </a:r>
          </a:p>
          <a:p>
            <a:pPr algn="just"/>
            <a:r>
              <a:rPr lang="ru-RU" dirty="0"/>
              <a:t>2010 - 85</a:t>
            </a:r>
          </a:p>
          <a:p>
            <a:pPr algn="just"/>
            <a:r>
              <a:rPr lang="ru-RU" dirty="0" smtClean="0"/>
              <a:t>2011 </a:t>
            </a:r>
            <a:r>
              <a:rPr lang="ru-RU" dirty="0"/>
              <a:t>– </a:t>
            </a:r>
            <a:r>
              <a:rPr lang="ru-RU" dirty="0" smtClean="0"/>
              <a:t>91</a:t>
            </a:r>
            <a:endParaRPr lang="ru-RU" dirty="0"/>
          </a:p>
          <a:p>
            <a:pPr algn="just"/>
            <a:r>
              <a:rPr lang="ru-RU" dirty="0"/>
              <a:t>2012 – 95</a:t>
            </a:r>
          </a:p>
          <a:p>
            <a:pPr algn="just"/>
            <a:r>
              <a:rPr lang="ru-RU" dirty="0"/>
              <a:t>2013 – 101</a:t>
            </a:r>
          </a:p>
          <a:p>
            <a:pPr algn="just"/>
            <a:r>
              <a:rPr lang="ru-RU" dirty="0"/>
              <a:t>2014 – 106</a:t>
            </a:r>
          </a:p>
          <a:p>
            <a:pPr algn="just"/>
            <a:r>
              <a:rPr lang="ru-RU" dirty="0"/>
              <a:t>2015 – 110</a:t>
            </a:r>
          </a:p>
          <a:p>
            <a:pPr algn="just"/>
            <a:r>
              <a:rPr lang="ru-RU" dirty="0"/>
              <a:t>2016 – 115</a:t>
            </a:r>
          </a:p>
          <a:p>
            <a:pPr algn="just"/>
            <a:r>
              <a:rPr lang="ru-RU" dirty="0"/>
              <a:t>2017 - 119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Расчет износа -  не указан возраст, его требуется определить.</a:t>
            </a:r>
          </a:p>
        </p:txBody>
      </p:sp>
    </p:spTree>
    <p:extLst>
      <p:ext uri="{BB962C8B-B14F-4D97-AF65-F5344CB8AC3E}">
        <p14:creationId xmlns:p14="http://schemas.microsoft.com/office/powerpoint/2010/main" val="1837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9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индекс пересчета 2010-2017: 119/85=1,4</a:t>
            </a:r>
          </a:p>
          <a:p>
            <a:pPr lvl="0"/>
            <a:r>
              <a:rPr lang="ru-RU" dirty="0"/>
              <a:t>Определяем стоимость оборудования без учета износа на дату оценки: 1 000 * 1,4 = 1 400 руб.</a:t>
            </a:r>
          </a:p>
          <a:p>
            <a:pPr lvl="0"/>
            <a:r>
              <a:rPr lang="ru-RU" dirty="0"/>
              <a:t>Определяем износ: возраст оборудования – 2017 – 2010 = 7 лет, 7/16=0,4375</a:t>
            </a:r>
          </a:p>
          <a:p>
            <a:pPr lvl="0"/>
            <a:r>
              <a:rPr lang="ru-RU" dirty="0"/>
              <a:t>Определяем рыночную стоимость оборудования: 1 400 * (1-0,4375) = </a:t>
            </a:r>
            <a:r>
              <a:rPr lang="ru-RU" b="1" dirty="0"/>
              <a:t>787,5 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3891</Words>
  <Application>Microsoft Office PowerPoint</Application>
  <PresentationFormat>Экран (4:3)</PresentationFormat>
  <Paragraphs>709</Paragraphs>
  <Slides>58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Формула</vt:lpstr>
      <vt:lpstr>ЗАДАЧИ ПО ДВИЖИМОМУ ИМУЩЕСТВУ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Михаил</cp:lastModifiedBy>
  <cp:revision>132</cp:revision>
  <dcterms:created xsi:type="dcterms:W3CDTF">2013-10-21T13:48:06Z</dcterms:created>
  <dcterms:modified xsi:type="dcterms:W3CDTF">2018-03-10T15:40:53Z</dcterms:modified>
</cp:coreProperties>
</file>