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1"/>
  </p:sldMasterIdLst>
  <p:notesMasterIdLst>
    <p:notesMasterId r:id="rId38"/>
  </p:notesMasterIdLst>
  <p:sldIdLst>
    <p:sldId id="256" r:id="rId2"/>
    <p:sldId id="258" r:id="rId3"/>
    <p:sldId id="259" r:id="rId4"/>
    <p:sldId id="261" r:id="rId5"/>
    <p:sldId id="262" r:id="rId6"/>
    <p:sldId id="263" r:id="rId7"/>
    <p:sldId id="343" r:id="rId8"/>
    <p:sldId id="264" r:id="rId9"/>
    <p:sldId id="344" r:id="rId10"/>
    <p:sldId id="345" r:id="rId11"/>
    <p:sldId id="354" r:id="rId12"/>
    <p:sldId id="355" r:id="rId13"/>
    <p:sldId id="356" r:id="rId14"/>
    <p:sldId id="357" r:id="rId15"/>
    <p:sldId id="358" r:id="rId16"/>
    <p:sldId id="359" r:id="rId17"/>
    <p:sldId id="360" r:id="rId18"/>
    <p:sldId id="361" r:id="rId19"/>
    <p:sldId id="362" r:id="rId20"/>
    <p:sldId id="363" r:id="rId21"/>
    <p:sldId id="364" r:id="rId22"/>
    <p:sldId id="365" r:id="rId23"/>
    <p:sldId id="366" r:id="rId24"/>
    <p:sldId id="367" r:id="rId25"/>
    <p:sldId id="368" r:id="rId26"/>
    <p:sldId id="369" r:id="rId27"/>
    <p:sldId id="370" r:id="rId28"/>
    <p:sldId id="371" r:id="rId29"/>
    <p:sldId id="372" r:id="rId30"/>
    <p:sldId id="373" r:id="rId31"/>
    <p:sldId id="374" r:id="rId32"/>
    <p:sldId id="375" r:id="rId33"/>
    <p:sldId id="376" r:id="rId34"/>
    <p:sldId id="377" r:id="rId35"/>
    <p:sldId id="378" r:id="rId36"/>
    <p:sldId id="379" r:id="rId37"/>
  </p:sldIdLst>
  <p:sldSz cx="9144000" cy="6858000" type="screen4x3"/>
  <p:notesSz cx="6858000" cy="9144000"/>
  <p:defaultTextStyle>
    <a:defPPr>
      <a:defRPr lang="ru-RU"/>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tx1"/>
    </p:penClr>
  </p:showPr>
  <p:clrMru>
    <a:srgbClr val="000099"/>
    <a:srgbClr val="006600"/>
    <a:srgbClr val="0000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595" autoAdjust="0"/>
  </p:normalViewPr>
  <p:slideViewPr>
    <p:cSldViewPr>
      <p:cViewPr varScale="1">
        <p:scale>
          <a:sx n="99" d="100"/>
          <a:sy n="99" d="100"/>
        </p:scale>
        <p:origin x="-84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endParaRPr lang="ru-RU"/>
          </a:p>
        </p:txBody>
      </p:sp>
      <p:sp>
        <p:nvSpPr>
          <p:cNvPr id="21811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endParaRPr lang="ru-RU"/>
          </a:p>
        </p:txBody>
      </p:sp>
      <p:sp>
        <p:nvSpPr>
          <p:cNvPr id="21811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1811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1811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endParaRPr lang="ru-RU"/>
          </a:p>
        </p:txBody>
      </p:sp>
      <p:sp>
        <p:nvSpPr>
          <p:cNvPr id="21811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5A867FD7-1052-40CC-924D-20F9E52243A5}" type="slidenum">
              <a:rPr lang="ru-RU"/>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Титульный слайд">
    <p:spTree>
      <p:nvGrpSpPr>
        <p:cNvPr id="1" name=""/>
        <p:cNvGrpSpPr/>
        <p:nvPr/>
      </p:nvGrpSpPr>
      <p:grpSpPr>
        <a:xfrm>
          <a:off x="0" y="0"/>
          <a:ext cx="0" cy="0"/>
          <a:chOff x="0" y="0"/>
          <a:chExt cx="0" cy="0"/>
        </a:xfrm>
      </p:grpSpPr>
      <p:grpSp>
        <p:nvGrpSpPr>
          <p:cNvPr id="206850" name="Group 2"/>
          <p:cNvGrpSpPr>
            <a:grpSpLocks/>
          </p:cNvGrpSpPr>
          <p:nvPr/>
        </p:nvGrpSpPr>
        <p:grpSpPr bwMode="auto">
          <a:xfrm>
            <a:off x="0" y="0"/>
            <a:ext cx="9144000" cy="6858000"/>
            <a:chOff x="0" y="0"/>
            <a:chExt cx="5760" cy="4320"/>
          </a:xfrm>
        </p:grpSpPr>
        <p:sp>
          <p:nvSpPr>
            <p:cNvPr id="206851"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ru-RU" sz="2400">
                <a:latin typeface="Times New Roman" pitchFamily="18" charset="0"/>
              </a:endParaRPr>
            </a:p>
          </p:txBody>
        </p:sp>
        <p:sp>
          <p:nvSpPr>
            <p:cNvPr id="206852"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eaLnBrk="1" hangingPunct="1"/>
              <a:endParaRPr lang="ru-RU" sz="2400">
                <a:latin typeface="Times New Roman" pitchFamily="18" charset="0"/>
              </a:endParaRPr>
            </a:p>
          </p:txBody>
        </p:sp>
        <p:grpSp>
          <p:nvGrpSpPr>
            <p:cNvPr id="206853" name="Group 5"/>
            <p:cNvGrpSpPr>
              <a:grpSpLocks/>
            </p:cNvGrpSpPr>
            <p:nvPr/>
          </p:nvGrpSpPr>
          <p:grpSpPr bwMode="auto">
            <a:xfrm>
              <a:off x="0" y="672"/>
              <a:ext cx="1806" cy="1989"/>
              <a:chOff x="0" y="672"/>
              <a:chExt cx="1806" cy="1989"/>
            </a:xfrm>
          </p:grpSpPr>
          <p:sp>
            <p:nvSpPr>
              <p:cNvPr id="206854"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eaLnBrk="1" hangingPunct="1"/>
                <a:endParaRPr lang="ru-RU" sz="2400">
                  <a:latin typeface="Times New Roman" pitchFamily="18" charset="0"/>
                </a:endParaRPr>
              </a:p>
            </p:txBody>
          </p:sp>
          <p:sp>
            <p:nvSpPr>
              <p:cNvPr id="206855"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eaLnBrk="1" hangingPunct="1"/>
                <a:endParaRPr lang="ru-RU" sz="2400">
                  <a:latin typeface="Times New Roman" pitchFamily="18" charset="0"/>
                </a:endParaRPr>
              </a:p>
            </p:txBody>
          </p:sp>
          <p:sp>
            <p:nvSpPr>
              <p:cNvPr id="206856"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eaLnBrk="1" hangingPunct="1"/>
                <a:endParaRPr lang="ru-RU" sz="2400">
                  <a:latin typeface="Times New Roman" pitchFamily="18" charset="0"/>
                </a:endParaRPr>
              </a:p>
            </p:txBody>
          </p:sp>
          <p:sp>
            <p:nvSpPr>
              <p:cNvPr id="206857"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eaLnBrk="1" hangingPunct="1"/>
                <a:endParaRPr lang="ru-RU" sz="2400">
                  <a:latin typeface="Times New Roman" pitchFamily="18" charset="0"/>
                </a:endParaRPr>
              </a:p>
            </p:txBody>
          </p:sp>
          <p:sp>
            <p:nvSpPr>
              <p:cNvPr id="206858"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eaLnBrk="1" hangingPunct="1"/>
                <a:endParaRPr lang="ru-RU" sz="2400">
                  <a:latin typeface="Times New Roman" pitchFamily="18" charset="0"/>
                </a:endParaRPr>
              </a:p>
            </p:txBody>
          </p:sp>
          <p:sp>
            <p:nvSpPr>
              <p:cNvPr id="206859"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eaLnBrk="1" hangingPunct="1"/>
                <a:endParaRPr lang="ru-RU" sz="2400">
                  <a:latin typeface="Times New Roman" pitchFamily="18" charset="0"/>
                </a:endParaRPr>
              </a:p>
            </p:txBody>
          </p:sp>
          <p:sp>
            <p:nvSpPr>
              <p:cNvPr id="206860"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eaLnBrk="1" hangingPunct="1"/>
                <a:endParaRPr lang="ru-RU" sz="2400">
                  <a:latin typeface="Times New Roman" pitchFamily="18" charset="0"/>
                </a:endParaRPr>
              </a:p>
            </p:txBody>
          </p:sp>
          <p:sp>
            <p:nvSpPr>
              <p:cNvPr id="206861"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eaLnBrk="1" hangingPunct="1"/>
                <a:endParaRPr lang="ru-RU" sz="2400">
                  <a:latin typeface="Times New Roman" pitchFamily="18" charset="0"/>
                </a:endParaRPr>
              </a:p>
            </p:txBody>
          </p:sp>
          <p:sp>
            <p:nvSpPr>
              <p:cNvPr id="206862"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eaLnBrk="1" hangingPunct="1"/>
                <a:endParaRPr lang="ru-RU" sz="2400">
                  <a:latin typeface="Times New Roman" pitchFamily="18" charset="0"/>
                </a:endParaRPr>
              </a:p>
            </p:txBody>
          </p:sp>
          <p:sp>
            <p:nvSpPr>
              <p:cNvPr id="206863"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eaLnBrk="1" hangingPunct="1"/>
                <a:endParaRPr lang="ru-RU" sz="2400">
                  <a:latin typeface="Times New Roman" pitchFamily="18" charset="0"/>
                </a:endParaRPr>
              </a:p>
            </p:txBody>
          </p:sp>
        </p:grpSp>
      </p:grpSp>
      <p:sp>
        <p:nvSpPr>
          <p:cNvPr id="206864" name="Rectangle 16"/>
          <p:cNvSpPr>
            <a:spLocks noGrp="1" noChangeArrowheads="1"/>
          </p:cNvSpPr>
          <p:nvPr>
            <p:ph type="dt" sz="half" idx="2"/>
          </p:nvPr>
        </p:nvSpPr>
        <p:spPr>
          <a:xfrm>
            <a:off x="457200" y="6248400"/>
            <a:ext cx="2133600" cy="457200"/>
          </a:xfrm>
        </p:spPr>
        <p:txBody>
          <a:bodyPr/>
          <a:lstStyle>
            <a:lvl1pPr>
              <a:defRPr/>
            </a:lvl1pPr>
          </a:lstStyle>
          <a:p>
            <a:endParaRPr lang="ru-RU"/>
          </a:p>
        </p:txBody>
      </p:sp>
      <p:sp>
        <p:nvSpPr>
          <p:cNvPr id="206865" name="Rectangle 17"/>
          <p:cNvSpPr>
            <a:spLocks noGrp="1" noChangeArrowheads="1"/>
          </p:cNvSpPr>
          <p:nvPr>
            <p:ph type="ftr" sz="quarter" idx="3"/>
          </p:nvPr>
        </p:nvSpPr>
        <p:spPr/>
        <p:txBody>
          <a:bodyPr/>
          <a:lstStyle>
            <a:lvl1pPr>
              <a:defRPr/>
            </a:lvl1pPr>
          </a:lstStyle>
          <a:p>
            <a:endParaRPr lang="ru-RU"/>
          </a:p>
        </p:txBody>
      </p:sp>
      <p:sp>
        <p:nvSpPr>
          <p:cNvPr id="206866" name="Rectangle 18"/>
          <p:cNvSpPr>
            <a:spLocks noGrp="1" noChangeArrowheads="1"/>
          </p:cNvSpPr>
          <p:nvPr>
            <p:ph type="sldNum" sz="quarter" idx="4"/>
          </p:nvPr>
        </p:nvSpPr>
        <p:spPr/>
        <p:txBody>
          <a:bodyPr/>
          <a:lstStyle>
            <a:lvl1pPr>
              <a:defRPr/>
            </a:lvl1pPr>
          </a:lstStyle>
          <a:p>
            <a:fld id="{45D8F28F-9AD4-4EF9-941C-13E6277E2C38}" type="slidenum">
              <a:rPr lang="ru-RU"/>
              <a:pPr/>
              <a:t>‹#›</a:t>
            </a:fld>
            <a:endParaRPr lang="ru-RU"/>
          </a:p>
        </p:txBody>
      </p:sp>
      <p:sp>
        <p:nvSpPr>
          <p:cNvPr id="206867" name="Rectangle 19"/>
          <p:cNvSpPr>
            <a:spLocks noGrp="1" noChangeArrowheads="1"/>
          </p:cNvSpPr>
          <p:nvPr>
            <p:ph type="ctrTitle"/>
          </p:nvPr>
        </p:nvSpPr>
        <p:spPr>
          <a:xfrm>
            <a:off x="2971800" y="1828800"/>
            <a:ext cx="6019800" cy="2209800"/>
          </a:xfrm>
        </p:spPr>
        <p:txBody>
          <a:bodyPr/>
          <a:lstStyle>
            <a:lvl1pPr>
              <a:defRPr/>
            </a:lvl1pPr>
          </a:lstStyle>
          <a:p>
            <a:r>
              <a:rPr lang="ru-RU"/>
              <a:t>Образец заголовка</a:t>
            </a:r>
          </a:p>
        </p:txBody>
      </p:sp>
      <p:sp>
        <p:nvSpPr>
          <p:cNvPr id="206868" name="Rectangle 20"/>
          <p:cNvSpPr>
            <a:spLocks noGrp="1" noChangeArrowheads="1"/>
          </p:cNvSpPr>
          <p:nvPr>
            <p:ph type="subTitle" idx="1"/>
          </p:nvPr>
        </p:nvSpPr>
        <p:spPr>
          <a:xfrm>
            <a:off x="2971800" y="4267200"/>
            <a:ext cx="6019800" cy="1752600"/>
          </a:xfrm>
        </p:spPr>
        <p:txBody>
          <a:bodyPr/>
          <a:lstStyle>
            <a:lvl1pPr marL="0" indent="0" algn="ctr">
              <a:buFont typeface="Wingdings" pitchFamily="2" charset="2"/>
              <a:buNone/>
              <a:defRPr/>
            </a:lvl1pPr>
          </a:lstStyle>
          <a:p>
            <a:r>
              <a:rPr lang="ru-RU"/>
              <a:t>Образец подзаголовка</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06867"/>
                                        </p:tgtEl>
                                        <p:attrNameLst>
                                          <p:attrName>style.visibility</p:attrName>
                                        </p:attrNameLst>
                                      </p:cBhvr>
                                      <p:to>
                                        <p:strVal val="visible"/>
                                      </p:to>
                                    </p:set>
                                    <p:anim calcmode="lin" valueType="num">
                                      <p:cBhvr>
                                        <p:cTn id="7" dur="1000" fill="hold"/>
                                        <p:tgtEl>
                                          <p:spTgt spid="206867"/>
                                        </p:tgtEl>
                                        <p:attrNameLst>
                                          <p:attrName>ppt_x</p:attrName>
                                        </p:attrNameLst>
                                      </p:cBhvr>
                                      <p:tavLst>
                                        <p:tav tm="0">
                                          <p:val>
                                            <p:strVal val="#ppt_x-.2"/>
                                          </p:val>
                                        </p:tav>
                                        <p:tav tm="100000">
                                          <p:val>
                                            <p:strVal val="#ppt_x"/>
                                          </p:val>
                                        </p:tav>
                                      </p:tavLst>
                                    </p:anim>
                                    <p:anim calcmode="lin" valueType="num">
                                      <p:cBhvr>
                                        <p:cTn id="8" dur="1000" fill="hold"/>
                                        <p:tgtEl>
                                          <p:spTgt spid="206867"/>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6867"/>
                                        </p:tgtEl>
                                      </p:cBhvr>
                                    </p:animEffect>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1" fill="hold">
                                          <p:stCondLst>
                                            <p:cond delay="0"/>
                                          </p:stCondLst>
                                        </p:cTn>
                                        <p:tgtEl>
                                          <p:spTgt spid="206868">
                                            <p:txEl>
                                              <p:pRg st="0" end="0"/>
                                            </p:txEl>
                                          </p:spTgt>
                                        </p:tgtEl>
                                        <p:attrNameLst>
                                          <p:attrName>style.visibility</p:attrName>
                                        </p:attrNameLst>
                                      </p:cBhvr>
                                      <p:to>
                                        <p:strVal val="visible"/>
                                      </p:to>
                                    </p:set>
                                    <p:animEffect transition="in" filter="fade">
                                      <p:cBhvr>
                                        <p:cTn id="14" dur="500"/>
                                        <p:tgtEl>
                                          <p:spTgt spid="206868">
                                            <p:txEl>
                                              <p:pRg st="0" end="0"/>
                                            </p:txEl>
                                          </p:spTgt>
                                        </p:tgtEl>
                                      </p:cBhvr>
                                    </p:animEffect>
                                    <p:anim calcmode="lin" valueType="num">
                                      <p:cBhvr>
                                        <p:cTn id="15" dur="500" fill="hold"/>
                                        <p:tgtEl>
                                          <p:spTgt spid="206868">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206868">
                                            <p:txEl>
                                              <p:pRg st="0" end="0"/>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67" grpId="0"/>
      <p:bldP spid="206868" grpId="0" build="p">
        <p:tmplLst>
          <p:tmpl lvl="1">
            <p:tnLst>
              <p:par>
                <p:cTn presetID="44" presetClass="entr" presetSubtype="0" fill="hold" nodeType="clickEffect">
                  <p:stCondLst>
                    <p:cond delay="0"/>
                  </p:stCondLst>
                  <p:childTnLst>
                    <p:set>
                      <p:cBhvr>
                        <p:cTn dur="1" fill="hold">
                          <p:stCondLst>
                            <p:cond delay="0"/>
                          </p:stCondLst>
                        </p:cTn>
                        <p:tgtEl>
                          <p:spTgt spid="206868"/>
                        </p:tgtEl>
                        <p:attrNameLst>
                          <p:attrName>style.visibility</p:attrName>
                        </p:attrNameLst>
                      </p:cBhvr>
                      <p:to>
                        <p:strVal val="visible"/>
                      </p:to>
                    </p:set>
                    <p:animEffect transition="in" filter="fade">
                      <p:cBhvr>
                        <p:cTn dur="500"/>
                        <p:tgtEl>
                          <p:spTgt spid="206868"/>
                        </p:tgtEl>
                      </p:cBhvr>
                    </p:animEffect>
                    <p:anim calcmode="lin" valueType="num">
                      <p:cBhvr>
                        <p:cTn dur="500" fill="hold"/>
                        <p:tgtEl>
                          <p:spTgt spid="206868"/>
                        </p:tgtEl>
                        <p:attrNameLst>
                          <p:attrName>ppt_x</p:attrName>
                        </p:attrNameLst>
                      </p:cBhvr>
                      <p:tavLst>
                        <p:tav tm="0">
                          <p:val>
                            <p:strVal val="#ppt_x"/>
                          </p:val>
                        </p:tav>
                        <p:tav tm="100000">
                          <p:val>
                            <p:strVal val="#ppt_x"/>
                          </p:val>
                        </p:tav>
                      </p:tavLst>
                    </p:anim>
                    <p:anim calcmode="lin" valueType="num">
                      <p:cBhvr>
                        <p:cTn dur="500" fill="hold"/>
                        <p:tgtEl>
                          <p:spTgt spid="206868"/>
                        </p:tgtEl>
                        <p:attrNameLst>
                          <p:attrName>ppt_y</p:attrName>
                        </p:attrNameLst>
                      </p:cBhvr>
                      <p:tavLst>
                        <p:tav tm="0">
                          <p:val>
                            <p:strVal val="#ppt_y+.05"/>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3"/>
          <p:cNvSpPr>
            <a:spLocks noGrp="1"/>
          </p:cNvSpPr>
          <p:nvPr>
            <p:ph type="ftr" sz="quarter"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88B023DF-684A-47DF-951A-9718FA7B73CD}" type="slidenum">
              <a:rPr lang="ru-RU"/>
              <a:pPr/>
              <a:t>‹#›</a:t>
            </a:fld>
            <a:endParaRPr lang="ru-RU"/>
          </a:p>
        </p:txBody>
      </p:sp>
      <p:sp>
        <p:nvSpPr>
          <p:cNvPr id="6" name="Дата 5"/>
          <p:cNvSpPr>
            <a:spLocks noGrp="1"/>
          </p:cNvSpPr>
          <p:nvPr>
            <p:ph type="dt" sz="half" idx="12"/>
          </p:nvPr>
        </p:nvSpPr>
        <p:spPr/>
        <p:txBody>
          <a:bodyPr/>
          <a:lstStyle>
            <a:lvl1pPr>
              <a:defRPr/>
            </a:lvl1pPr>
          </a:lstStyle>
          <a:p>
            <a:endParaRPr lang="ru-RU"/>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457200"/>
            <a:ext cx="2057400" cy="5410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457200"/>
            <a:ext cx="6019800" cy="5410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3"/>
          <p:cNvSpPr>
            <a:spLocks noGrp="1"/>
          </p:cNvSpPr>
          <p:nvPr>
            <p:ph type="ftr" sz="quarter"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92D2D32F-919D-4C7A-9658-EF257A116C55}" type="slidenum">
              <a:rPr lang="ru-RU"/>
              <a:pPr/>
              <a:t>‹#›</a:t>
            </a:fld>
            <a:endParaRPr lang="ru-RU"/>
          </a:p>
        </p:txBody>
      </p:sp>
      <p:sp>
        <p:nvSpPr>
          <p:cNvPr id="6" name="Дата 5"/>
          <p:cNvSpPr>
            <a:spLocks noGrp="1"/>
          </p:cNvSpPr>
          <p:nvPr>
            <p:ph type="dt" sz="half" idx="12"/>
          </p:nvPr>
        </p:nvSpPr>
        <p:spPr/>
        <p:txBody>
          <a:bodyPr/>
          <a:lstStyle>
            <a:lvl1pPr>
              <a:defRPr/>
            </a:lvl1pPr>
          </a:lstStyle>
          <a:p>
            <a:endParaRPr lang="ru-RU"/>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3"/>
          <p:cNvSpPr>
            <a:spLocks noGrp="1"/>
          </p:cNvSpPr>
          <p:nvPr>
            <p:ph type="ftr" sz="quarter"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9C7AA0B5-D919-411F-ADE7-54CE9DA7D3B5}" type="slidenum">
              <a:rPr lang="ru-RU"/>
              <a:pPr/>
              <a:t>‹#›</a:t>
            </a:fld>
            <a:endParaRPr lang="ru-RU"/>
          </a:p>
        </p:txBody>
      </p:sp>
      <p:sp>
        <p:nvSpPr>
          <p:cNvPr id="6" name="Дата 5"/>
          <p:cNvSpPr>
            <a:spLocks noGrp="1"/>
          </p:cNvSpPr>
          <p:nvPr>
            <p:ph type="dt" sz="half" idx="12"/>
          </p:nvPr>
        </p:nvSpPr>
        <p:spPr/>
        <p:txBody>
          <a:bodyPr/>
          <a:lstStyle>
            <a:lvl1pPr>
              <a:defRPr/>
            </a:lvl1pPr>
          </a:lstStyle>
          <a:p>
            <a:endParaRPr lang="ru-RU"/>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Нижний колонтитул 3"/>
          <p:cNvSpPr>
            <a:spLocks noGrp="1"/>
          </p:cNvSpPr>
          <p:nvPr>
            <p:ph type="ftr" sz="quarter"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782C2E2E-AF9B-43A6-828B-54B7C2215D23}" type="slidenum">
              <a:rPr lang="ru-RU"/>
              <a:pPr/>
              <a:t>‹#›</a:t>
            </a:fld>
            <a:endParaRPr lang="ru-RU"/>
          </a:p>
        </p:txBody>
      </p:sp>
      <p:sp>
        <p:nvSpPr>
          <p:cNvPr id="6" name="Дата 5"/>
          <p:cNvSpPr>
            <a:spLocks noGrp="1"/>
          </p:cNvSpPr>
          <p:nvPr>
            <p:ph type="dt" sz="half" idx="12"/>
          </p:nvPr>
        </p:nvSpPr>
        <p:spPr/>
        <p:txBody>
          <a:bodyPr/>
          <a:lstStyle>
            <a:lvl1pPr>
              <a:defRPr/>
            </a:lvl1pPr>
          </a:lstStyle>
          <a:p>
            <a:endParaRPr lang="ru-RU"/>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Нижний колонтитул 4"/>
          <p:cNvSpPr>
            <a:spLocks noGrp="1"/>
          </p:cNvSpPr>
          <p:nvPr>
            <p:ph type="ftr" sz="quarter"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856FE4CE-C636-4842-AC8D-5DBB7DE28E63}" type="slidenum">
              <a:rPr lang="ru-RU"/>
              <a:pPr/>
              <a:t>‹#›</a:t>
            </a:fld>
            <a:endParaRPr lang="ru-RU"/>
          </a:p>
        </p:txBody>
      </p:sp>
      <p:sp>
        <p:nvSpPr>
          <p:cNvPr id="7" name="Дата 6"/>
          <p:cNvSpPr>
            <a:spLocks noGrp="1"/>
          </p:cNvSpPr>
          <p:nvPr>
            <p:ph type="dt" sz="half" idx="12"/>
          </p:nvPr>
        </p:nvSpPr>
        <p:spPr/>
        <p:txBody>
          <a:bodyPr/>
          <a:lstStyle>
            <a:lvl1pPr>
              <a:defRPr/>
            </a:lvl1pPr>
          </a:lstStyle>
          <a:p>
            <a:endParaRPr lang="ru-RU"/>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Нижний колонтитул 6"/>
          <p:cNvSpPr>
            <a:spLocks noGrp="1"/>
          </p:cNvSpPr>
          <p:nvPr>
            <p:ph type="ftr" sz="quarter" idx="10"/>
          </p:nvPr>
        </p:nvSpPr>
        <p:spPr/>
        <p:txBody>
          <a:bodyPr/>
          <a:lstStyle>
            <a:lvl1pPr>
              <a:defRPr/>
            </a:lvl1pPr>
          </a:lstStyle>
          <a:p>
            <a:endParaRPr lang="ru-RU"/>
          </a:p>
        </p:txBody>
      </p:sp>
      <p:sp>
        <p:nvSpPr>
          <p:cNvPr id="8" name="Номер слайда 7"/>
          <p:cNvSpPr>
            <a:spLocks noGrp="1"/>
          </p:cNvSpPr>
          <p:nvPr>
            <p:ph type="sldNum" sz="quarter" idx="11"/>
          </p:nvPr>
        </p:nvSpPr>
        <p:spPr/>
        <p:txBody>
          <a:bodyPr/>
          <a:lstStyle>
            <a:lvl1pPr>
              <a:defRPr/>
            </a:lvl1pPr>
          </a:lstStyle>
          <a:p>
            <a:fld id="{0A0B0B1C-68CD-47F0-8C01-508615C7FB4C}" type="slidenum">
              <a:rPr lang="ru-RU"/>
              <a:pPr/>
              <a:t>‹#›</a:t>
            </a:fld>
            <a:endParaRPr lang="ru-RU"/>
          </a:p>
        </p:txBody>
      </p:sp>
      <p:sp>
        <p:nvSpPr>
          <p:cNvPr id="9" name="Дата 8"/>
          <p:cNvSpPr>
            <a:spLocks noGrp="1"/>
          </p:cNvSpPr>
          <p:nvPr>
            <p:ph type="dt" sz="half" idx="12"/>
          </p:nvPr>
        </p:nvSpPr>
        <p:spPr/>
        <p:txBody>
          <a:bodyPr/>
          <a:lstStyle>
            <a:lvl1pPr>
              <a:defRPr/>
            </a:lvl1pPr>
          </a:lstStyle>
          <a:p>
            <a:endParaRPr lang="ru-RU"/>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Нижний колонтитул 2"/>
          <p:cNvSpPr>
            <a:spLocks noGrp="1"/>
          </p:cNvSpPr>
          <p:nvPr>
            <p:ph type="ftr" sz="quarter" idx="10"/>
          </p:nvPr>
        </p:nvSpPr>
        <p:spPr/>
        <p:txBody>
          <a:bodyPr/>
          <a:lstStyle>
            <a:lvl1pPr>
              <a:defRPr/>
            </a:lvl1pPr>
          </a:lstStyle>
          <a:p>
            <a:endParaRPr lang="ru-RU"/>
          </a:p>
        </p:txBody>
      </p:sp>
      <p:sp>
        <p:nvSpPr>
          <p:cNvPr id="4" name="Номер слайда 3"/>
          <p:cNvSpPr>
            <a:spLocks noGrp="1"/>
          </p:cNvSpPr>
          <p:nvPr>
            <p:ph type="sldNum" sz="quarter" idx="11"/>
          </p:nvPr>
        </p:nvSpPr>
        <p:spPr/>
        <p:txBody>
          <a:bodyPr/>
          <a:lstStyle>
            <a:lvl1pPr>
              <a:defRPr/>
            </a:lvl1pPr>
          </a:lstStyle>
          <a:p>
            <a:fld id="{777875B2-3103-4408-A370-E1A250295E2E}" type="slidenum">
              <a:rPr lang="ru-RU"/>
              <a:pPr/>
              <a:t>‹#›</a:t>
            </a:fld>
            <a:endParaRPr lang="ru-RU"/>
          </a:p>
        </p:txBody>
      </p:sp>
      <p:sp>
        <p:nvSpPr>
          <p:cNvPr id="5" name="Дата 4"/>
          <p:cNvSpPr>
            <a:spLocks noGrp="1"/>
          </p:cNvSpPr>
          <p:nvPr>
            <p:ph type="dt" sz="half" idx="12"/>
          </p:nvPr>
        </p:nvSpPr>
        <p:spPr/>
        <p:txBody>
          <a:bodyPr/>
          <a:lstStyle>
            <a:lvl1pPr>
              <a:defRPr/>
            </a:lvl1pPr>
          </a:lstStyle>
          <a:p>
            <a:endParaRPr lang="ru-RU"/>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Нижний колонтитул 1"/>
          <p:cNvSpPr>
            <a:spLocks noGrp="1"/>
          </p:cNvSpPr>
          <p:nvPr>
            <p:ph type="ftr" sz="quarter" idx="10"/>
          </p:nvPr>
        </p:nvSpPr>
        <p:spPr/>
        <p:txBody>
          <a:bodyPr/>
          <a:lstStyle>
            <a:lvl1pPr>
              <a:defRPr/>
            </a:lvl1pPr>
          </a:lstStyle>
          <a:p>
            <a:endParaRPr lang="ru-RU"/>
          </a:p>
        </p:txBody>
      </p:sp>
      <p:sp>
        <p:nvSpPr>
          <p:cNvPr id="3" name="Номер слайда 2"/>
          <p:cNvSpPr>
            <a:spLocks noGrp="1"/>
          </p:cNvSpPr>
          <p:nvPr>
            <p:ph type="sldNum" sz="quarter" idx="11"/>
          </p:nvPr>
        </p:nvSpPr>
        <p:spPr/>
        <p:txBody>
          <a:bodyPr/>
          <a:lstStyle>
            <a:lvl1pPr>
              <a:defRPr/>
            </a:lvl1pPr>
          </a:lstStyle>
          <a:p>
            <a:fld id="{812230E8-1D41-45AA-8C80-A95A26755474}" type="slidenum">
              <a:rPr lang="ru-RU"/>
              <a:pPr/>
              <a:t>‹#›</a:t>
            </a:fld>
            <a:endParaRPr lang="ru-RU"/>
          </a:p>
        </p:txBody>
      </p:sp>
      <p:sp>
        <p:nvSpPr>
          <p:cNvPr id="4" name="Дата 3"/>
          <p:cNvSpPr>
            <a:spLocks noGrp="1"/>
          </p:cNvSpPr>
          <p:nvPr>
            <p:ph type="dt" sz="half" idx="12"/>
          </p:nvPr>
        </p:nvSpPr>
        <p:spPr/>
        <p:txBody>
          <a:bodyPr/>
          <a:lstStyle>
            <a:lvl1pPr>
              <a:defRPr/>
            </a:lvl1pPr>
          </a:lstStyle>
          <a:p>
            <a:endParaRPr lang="ru-RU"/>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Нижний колонтитул 4"/>
          <p:cNvSpPr>
            <a:spLocks noGrp="1"/>
          </p:cNvSpPr>
          <p:nvPr>
            <p:ph type="ftr" sz="quarter"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A22FD93C-BD13-4477-B165-0D99699D6272}" type="slidenum">
              <a:rPr lang="ru-RU"/>
              <a:pPr/>
              <a:t>‹#›</a:t>
            </a:fld>
            <a:endParaRPr lang="ru-RU"/>
          </a:p>
        </p:txBody>
      </p:sp>
      <p:sp>
        <p:nvSpPr>
          <p:cNvPr id="7" name="Дата 6"/>
          <p:cNvSpPr>
            <a:spLocks noGrp="1"/>
          </p:cNvSpPr>
          <p:nvPr>
            <p:ph type="dt" sz="half" idx="12"/>
          </p:nvPr>
        </p:nvSpPr>
        <p:spPr/>
        <p:txBody>
          <a:bodyPr/>
          <a:lstStyle>
            <a:lvl1pPr>
              <a:defRPr/>
            </a:lvl1pPr>
          </a:lstStyle>
          <a:p>
            <a:endParaRPr lang="ru-RU"/>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Нижний колонтитул 4"/>
          <p:cNvSpPr>
            <a:spLocks noGrp="1"/>
          </p:cNvSpPr>
          <p:nvPr>
            <p:ph type="ftr" sz="quarter"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5322FBB9-9666-4D0B-B299-50B6643A5E6C}" type="slidenum">
              <a:rPr lang="ru-RU"/>
              <a:pPr/>
              <a:t>‹#›</a:t>
            </a:fld>
            <a:endParaRPr lang="ru-RU"/>
          </a:p>
        </p:txBody>
      </p:sp>
      <p:sp>
        <p:nvSpPr>
          <p:cNvPr id="7" name="Дата 6"/>
          <p:cNvSpPr>
            <a:spLocks noGrp="1"/>
          </p:cNvSpPr>
          <p:nvPr>
            <p:ph type="dt" sz="half" idx="12"/>
          </p:nvPr>
        </p:nvSpPr>
        <p:spPr/>
        <p:txBody>
          <a:bodyPr/>
          <a:lstStyle>
            <a:lvl1pPr>
              <a:defRPr/>
            </a:lvl1pPr>
          </a:lstStyle>
          <a:p>
            <a:endParaRPr lang="ru-RU"/>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826"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endParaRPr lang="ru-RU"/>
          </a:p>
        </p:txBody>
      </p:sp>
      <p:sp>
        <p:nvSpPr>
          <p:cNvPr id="205827"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fld id="{0DB395A4-140D-4DDB-AC61-F315BB95C2EF}" type="slidenum">
              <a:rPr lang="ru-RU"/>
              <a:pPr/>
              <a:t>‹#›</a:t>
            </a:fld>
            <a:endParaRPr lang="ru-RU"/>
          </a:p>
        </p:txBody>
      </p:sp>
      <p:grpSp>
        <p:nvGrpSpPr>
          <p:cNvPr id="205828" name="Group 4"/>
          <p:cNvGrpSpPr>
            <a:grpSpLocks/>
          </p:cNvGrpSpPr>
          <p:nvPr/>
        </p:nvGrpSpPr>
        <p:grpSpPr bwMode="auto">
          <a:xfrm>
            <a:off x="0" y="0"/>
            <a:ext cx="9144000" cy="546100"/>
            <a:chOff x="0" y="0"/>
            <a:chExt cx="5760" cy="344"/>
          </a:xfrm>
        </p:grpSpPr>
        <p:sp>
          <p:nvSpPr>
            <p:cNvPr id="205829"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ru-RU" sz="2400">
                <a:latin typeface="Times New Roman" pitchFamily="18" charset="0"/>
              </a:endParaRPr>
            </a:p>
          </p:txBody>
        </p:sp>
        <p:sp>
          <p:nvSpPr>
            <p:cNvPr id="205830"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pPr eaLnBrk="1" hangingPunct="1"/>
              <a:endParaRPr lang="ru-RU" sz="2400">
                <a:latin typeface="Times New Roman" pitchFamily="18" charset="0"/>
              </a:endParaRPr>
            </a:p>
          </p:txBody>
        </p:sp>
        <p:sp>
          <p:nvSpPr>
            <p:cNvPr id="205831"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pPr eaLnBrk="1" hangingPunct="1"/>
              <a:endParaRPr lang="ru-RU">
                <a:solidFill>
                  <a:schemeClr val="hlink"/>
                </a:solidFill>
              </a:endParaRPr>
            </a:p>
          </p:txBody>
        </p:sp>
        <p:sp>
          <p:nvSpPr>
            <p:cNvPr id="205832"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pPr eaLnBrk="1" hangingPunct="1"/>
              <a:endParaRPr lang="ru-RU">
                <a:solidFill>
                  <a:schemeClr val="hlink"/>
                </a:solidFill>
              </a:endParaRPr>
            </a:p>
          </p:txBody>
        </p:sp>
        <p:sp>
          <p:nvSpPr>
            <p:cNvPr id="205833"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pPr eaLnBrk="1" hangingPunct="1"/>
              <a:endParaRPr lang="ru-RU">
                <a:solidFill>
                  <a:schemeClr val="accent2"/>
                </a:solidFill>
              </a:endParaRPr>
            </a:p>
          </p:txBody>
        </p:sp>
        <p:sp>
          <p:nvSpPr>
            <p:cNvPr id="205834"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pPr eaLnBrk="1" hangingPunct="1"/>
              <a:endParaRPr lang="ru-RU">
                <a:solidFill>
                  <a:schemeClr val="hlink"/>
                </a:solidFill>
              </a:endParaRPr>
            </a:p>
          </p:txBody>
        </p:sp>
        <p:sp>
          <p:nvSpPr>
            <p:cNvPr id="205835"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pPr eaLnBrk="1" hangingPunct="1"/>
              <a:endParaRPr lang="ru-RU" sz="2400">
                <a:latin typeface="Times New Roman" pitchFamily="18" charset="0"/>
              </a:endParaRPr>
            </a:p>
          </p:txBody>
        </p:sp>
        <p:sp>
          <p:nvSpPr>
            <p:cNvPr id="205836"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pPr eaLnBrk="1" hangingPunct="1"/>
              <a:endParaRPr lang="ru-RU">
                <a:solidFill>
                  <a:schemeClr val="accent2"/>
                </a:solidFill>
              </a:endParaRPr>
            </a:p>
          </p:txBody>
        </p:sp>
        <p:sp>
          <p:nvSpPr>
            <p:cNvPr id="205837"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pPr eaLnBrk="1" hangingPunct="1"/>
              <a:endParaRPr lang="ru-RU">
                <a:solidFill>
                  <a:schemeClr val="accent2"/>
                </a:solidFill>
              </a:endParaRPr>
            </a:p>
          </p:txBody>
        </p:sp>
      </p:grpSp>
      <p:sp>
        <p:nvSpPr>
          <p:cNvPr id="205838"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05839"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05840"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endParaRPr lang="ru-RU"/>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05838"/>
                                        </p:tgtEl>
                                        <p:attrNameLst>
                                          <p:attrName>style.visibility</p:attrName>
                                        </p:attrNameLst>
                                      </p:cBhvr>
                                      <p:to>
                                        <p:strVal val="visible"/>
                                      </p:to>
                                    </p:set>
                                    <p:anim calcmode="lin" valueType="num">
                                      <p:cBhvr>
                                        <p:cTn id="7" dur="1000" fill="hold"/>
                                        <p:tgtEl>
                                          <p:spTgt spid="205838"/>
                                        </p:tgtEl>
                                        <p:attrNameLst>
                                          <p:attrName>ppt_x</p:attrName>
                                        </p:attrNameLst>
                                      </p:cBhvr>
                                      <p:tavLst>
                                        <p:tav tm="0">
                                          <p:val>
                                            <p:strVal val="#ppt_x-.2"/>
                                          </p:val>
                                        </p:tav>
                                        <p:tav tm="100000">
                                          <p:val>
                                            <p:strVal val="#ppt_x"/>
                                          </p:val>
                                        </p:tav>
                                      </p:tavLst>
                                    </p:anim>
                                    <p:anim calcmode="lin" valueType="num">
                                      <p:cBhvr>
                                        <p:cTn id="8" dur="1000" fill="hold"/>
                                        <p:tgtEl>
                                          <p:spTgt spid="205838"/>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838"/>
                                        </p:tgtEl>
                                      </p:cBhvr>
                                    </p:animEffect>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1" fill="hold">
                                          <p:stCondLst>
                                            <p:cond delay="0"/>
                                          </p:stCondLst>
                                        </p:cTn>
                                        <p:tgtEl>
                                          <p:spTgt spid="205839">
                                            <p:txEl>
                                              <p:pRg st="0" end="0"/>
                                            </p:txEl>
                                          </p:spTgt>
                                        </p:tgtEl>
                                        <p:attrNameLst>
                                          <p:attrName>style.visibility</p:attrName>
                                        </p:attrNameLst>
                                      </p:cBhvr>
                                      <p:to>
                                        <p:strVal val="visible"/>
                                      </p:to>
                                    </p:set>
                                    <p:animEffect transition="in" filter="fade">
                                      <p:cBhvr>
                                        <p:cTn id="14" dur="500"/>
                                        <p:tgtEl>
                                          <p:spTgt spid="205839">
                                            <p:txEl>
                                              <p:pRg st="0" end="0"/>
                                            </p:txEl>
                                          </p:spTgt>
                                        </p:tgtEl>
                                      </p:cBhvr>
                                    </p:animEffect>
                                    <p:anim calcmode="lin" valueType="num">
                                      <p:cBhvr>
                                        <p:cTn id="15" dur="500" fill="hold"/>
                                        <p:tgtEl>
                                          <p:spTgt spid="205839">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205839">
                                            <p:txEl>
                                              <p:pRg st="0" end="0"/>
                                            </p:txEl>
                                          </p:spTgt>
                                        </p:tgtEl>
                                        <p:attrNameLst>
                                          <p:attrName>ppt_y</p:attrName>
                                        </p:attrNameLst>
                                      </p:cBhvr>
                                      <p:tavLst>
                                        <p:tav tm="0">
                                          <p:val>
                                            <p:strVal val="#ppt_y+.05"/>
                                          </p:val>
                                        </p:tav>
                                        <p:tav tm="100000">
                                          <p:val>
                                            <p:strVal val="#ppt_y"/>
                                          </p:val>
                                        </p:tav>
                                      </p:tavLst>
                                    </p:anim>
                                  </p:childTnLst>
                                </p:cTn>
                              </p:par>
                              <p:par>
                                <p:cTn id="17" presetID="44" presetClass="entr" presetSubtype="0" fill="hold" grpId="0" nodeType="withEffect">
                                  <p:stCondLst>
                                    <p:cond delay="0"/>
                                  </p:stCondLst>
                                  <p:childTnLst>
                                    <p:set>
                                      <p:cBhvr>
                                        <p:cTn id="18" dur="1" fill="hold">
                                          <p:stCondLst>
                                            <p:cond delay="0"/>
                                          </p:stCondLst>
                                        </p:cTn>
                                        <p:tgtEl>
                                          <p:spTgt spid="205839">
                                            <p:txEl>
                                              <p:pRg st="1" end="1"/>
                                            </p:txEl>
                                          </p:spTgt>
                                        </p:tgtEl>
                                        <p:attrNameLst>
                                          <p:attrName>style.visibility</p:attrName>
                                        </p:attrNameLst>
                                      </p:cBhvr>
                                      <p:to>
                                        <p:strVal val="visible"/>
                                      </p:to>
                                    </p:set>
                                    <p:animEffect transition="in" filter="fade">
                                      <p:cBhvr>
                                        <p:cTn id="19" dur="500"/>
                                        <p:tgtEl>
                                          <p:spTgt spid="205839">
                                            <p:txEl>
                                              <p:pRg st="1" end="1"/>
                                            </p:txEl>
                                          </p:spTgt>
                                        </p:tgtEl>
                                      </p:cBhvr>
                                    </p:animEffect>
                                    <p:anim calcmode="lin" valueType="num">
                                      <p:cBhvr>
                                        <p:cTn id="20" dur="500" fill="hold"/>
                                        <p:tgtEl>
                                          <p:spTgt spid="205839">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205839">
                                            <p:txEl>
                                              <p:pRg st="1" end="1"/>
                                            </p:txEl>
                                          </p:spTgt>
                                        </p:tgtEl>
                                        <p:attrNameLst>
                                          <p:attrName>ppt_y</p:attrName>
                                        </p:attrNameLst>
                                      </p:cBhvr>
                                      <p:tavLst>
                                        <p:tav tm="0">
                                          <p:val>
                                            <p:strVal val="#ppt_y+.05"/>
                                          </p:val>
                                        </p:tav>
                                        <p:tav tm="100000">
                                          <p:val>
                                            <p:strVal val="#ppt_y"/>
                                          </p:val>
                                        </p:tav>
                                      </p:tavLst>
                                    </p:anim>
                                  </p:childTnLst>
                                </p:cTn>
                              </p:par>
                              <p:par>
                                <p:cTn id="22" presetID="44" presetClass="entr" presetSubtype="0" fill="hold" grpId="0" nodeType="withEffect">
                                  <p:stCondLst>
                                    <p:cond delay="0"/>
                                  </p:stCondLst>
                                  <p:childTnLst>
                                    <p:set>
                                      <p:cBhvr>
                                        <p:cTn id="23" dur="1" fill="hold">
                                          <p:stCondLst>
                                            <p:cond delay="0"/>
                                          </p:stCondLst>
                                        </p:cTn>
                                        <p:tgtEl>
                                          <p:spTgt spid="205839">
                                            <p:txEl>
                                              <p:pRg st="2" end="2"/>
                                            </p:txEl>
                                          </p:spTgt>
                                        </p:tgtEl>
                                        <p:attrNameLst>
                                          <p:attrName>style.visibility</p:attrName>
                                        </p:attrNameLst>
                                      </p:cBhvr>
                                      <p:to>
                                        <p:strVal val="visible"/>
                                      </p:to>
                                    </p:set>
                                    <p:animEffect transition="in" filter="fade">
                                      <p:cBhvr>
                                        <p:cTn id="24" dur="500"/>
                                        <p:tgtEl>
                                          <p:spTgt spid="205839">
                                            <p:txEl>
                                              <p:pRg st="2" end="2"/>
                                            </p:txEl>
                                          </p:spTgt>
                                        </p:tgtEl>
                                      </p:cBhvr>
                                    </p:animEffect>
                                    <p:anim calcmode="lin" valueType="num">
                                      <p:cBhvr>
                                        <p:cTn id="25" dur="500" fill="hold"/>
                                        <p:tgtEl>
                                          <p:spTgt spid="205839">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205839">
                                            <p:txEl>
                                              <p:pRg st="2" end="2"/>
                                            </p:txEl>
                                          </p:spTgt>
                                        </p:tgtEl>
                                        <p:attrNameLst>
                                          <p:attrName>ppt_y</p:attrName>
                                        </p:attrNameLst>
                                      </p:cBhvr>
                                      <p:tavLst>
                                        <p:tav tm="0">
                                          <p:val>
                                            <p:strVal val="#ppt_y+.05"/>
                                          </p:val>
                                        </p:tav>
                                        <p:tav tm="100000">
                                          <p:val>
                                            <p:strVal val="#ppt_y"/>
                                          </p:val>
                                        </p:tav>
                                      </p:tavLst>
                                    </p:anim>
                                  </p:childTnLst>
                                </p:cTn>
                              </p:par>
                              <p:par>
                                <p:cTn id="27" presetID="44" presetClass="entr" presetSubtype="0" fill="hold" grpId="0" nodeType="withEffect">
                                  <p:stCondLst>
                                    <p:cond delay="0"/>
                                  </p:stCondLst>
                                  <p:childTnLst>
                                    <p:set>
                                      <p:cBhvr>
                                        <p:cTn id="28" dur="1" fill="hold">
                                          <p:stCondLst>
                                            <p:cond delay="0"/>
                                          </p:stCondLst>
                                        </p:cTn>
                                        <p:tgtEl>
                                          <p:spTgt spid="205839">
                                            <p:txEl>
                                              <p:pRg st="3" end="3"/>
                                            </p:txEl>
                                          </p:spTgt>
                                        </p:tgtEl>
                                        <p:attrNameLst>
                                          <p:attrName>style.visibility</p:attrName>
                                        </p:attrNameLst>
                                      </p:cBhvr>
                                      <p:to>
                                        <p:strVal val="visible"/>
                                      </p:to>
                                    </p:set>
                                    <p:animEffect transition="in" filter="fade">
                                      <p:cBhvr>
                                        <p:cTn id="29" dur="500"/>
                                        <p:tgtEl>
                                          <p:spTgt spid="205839">
                                            <p:txEl>
                                              <p:pRg st="3" end="3"/>
                                            </p:txEl>
                                          </p:spTgt>
                                        </p:tgtEl>
                                      </p:cBhvr>
                                    </p:animEffect>
                                    <p:anim calcmode="lin" valueType="num">
                                      <p:cBhvr>
                                        <p:cTn id="30" dur="500" fill="hold"/>
                                        <p:tgtEl>
                                          <p:spTgt spid="205839">
                                            <p:txEl>
                                              <p:pRg st="3" end="3"/>
                                            </p:txEl>
                                          </p:spTgt>
                                        </p:tgtEl>
                                        <p:attrNameLst>
                                          <p:attrName>ppt_x</p:attrName>
                                        </p:attrNameLst>
                                      </p:cBhvr>
                                      <p:tavLst>
                                        <p:tav tm="0">
                                          <p:val>
                                            <p:strVal val="#ppt_x"/>
                                          </p:val>
                                        </p:tav>
                                        <p:tav tm="100000">
                                          <p:val>
                                            <p:strVal val="#ppt_x"/>
                                          </p:val>
                                        </p:tav>
                                      </p:tavLst>
                                    </p:anim>
                                    <p:anim calcmode="lin" valueType="num">
                                      <p:cBhvr>
                                        <p:cTn id="31" dur="500" fill="hold"/>
                                        <p:tgtEl>
                                          <p:spTgt spid="205839">
                                            <p:txEl>
                                              <p:pRg st="3" end="3"/>
                                            </p:txEl>
                                          </p:spTgt>
                                        </p:tgtEl>
                                        <p:attrNameLst>
                                          <p:attrName>ppt_y</p:attrName>
                                        </p:attrNameLst>
                                      </p:cBhvr>
                                      <p:tavLst>
                                        <p:tav tm="0">
                                          <p:val>
                                            <p:strVal val="#ppt_y+.05"/>
                                          </p:val>
                                        </p:tav>
                                        <p:tav tm="100000">
                                          <p:val>
                                            <p:strVal val="#ppt_y"/>
                                          </p:val>
                                        </p:tav>
                                      </p:tavLst>
                                    </p:anim>
                                  </p:childTnLst>
                                </p:cTn>
                              </p:par>
                              <p:par>
                                <p:cTn id="32" presetID="44" presetClass="entr" presetSubtype="0" fill="hold" grpId="0" nodeType="withEffect">
                                  <p:stCondLst>
                                    <p:cond delay="0"/>
                                  </p:stCondLst>
                                  <p:childTnLst>
                                    <p:set>
                                      <p:cBhvr>
                                        <p:cTn id="33" dur="1" fill="hold">
                                          <p:stCondLst>
                                            <p:cond delay="0"/>
                                          </p:stCondLst>
                                        </p:cTn>
                                        <p:tgtEl>
                                          <p:spTgt spid="205839">
                                            <p:txEl>
                                              <p:pRg st="4" end="4"/>
                                            </p:txEl>
                                          </p:spTgt>
                                        </p:tgtEl>
                                        <p:attrNameLst>
                                          <p:attrName>style.visibility</p:attrName>
                                        </p:attrNameLst>
                                      </p:cBhvr>
                                      <p:to>
                                        <p:strVal val="visible"/>
                                      </p:to>
                                    </p:set>
                                    <p:animEffect transition="in" filter="fade">
                                      <p:cBhvr>
                                        <p:cTn id="34" dur="500"/>
                                        <p:tgtEl>
                                          <p:spTgt spid="205839">
                                            <p:txEl>
                                              <p:pRg st="4" end="4"/>
                                            </p:txEl>
                                          </p:spTgt>
                                        </p:tgtEl>
                                      </p:cBhvr>
                                    </p:animEffect>
                                    <p:anim calcmode="lin" valueType="num">
                                      <p:cBhvr>
                                        <p:cTn id="35" dur="500" fill="hold"/>
                                        <p:tgtEl>
                                          <p:spTgt spid="205839">
                                            <p:txEl>
                                              <p:pRg st="4" end="4"/>
                                            </p:txEl>
                                          </p:spTgt>
                                        </p:tgtEl>
                                        <p:attrNameLst>
                                          <p:attrName>ppt_x</p:attrName>
                                        </p:attrNameLst>
                                      </p:cBhvr>
                                      <p:tavLst>
                                        <p:tav tm="0">
                                          <p:val>
                                            <p:strVal val="#ppt_x"/>
                                          </p:val>
                                        </p:tav>
                                        <p:tav tm="100000">
                                          <p:val>
                                            <p:strVal val="#ppt_x"/>
                                          </p:val>
                                        </p:tav>
                                      </p:tavLst>
                                    </p:anim>
                                    <p:anim calcmode="lin" valueType="num">
                                      <p:cBhvr>
                                        <p:cTn id="36" dur="500" fill="hold"/>
                                        <p:tgtEl>
                                          <p:spTgt spid="205839">
                                            <p:txEl>
                                              <p:pRg st="4" end="4"/>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8" grpId="0"/>
      <p:bldP spid="205839" grpId="0" build="p">
        <p:tmplLst>
          <p:tmpl lvl="1">
            <p:tnLst>
              <p:par>
                <p:cTn presetID="44" presetClass="entr" presetSubtype="0" fill="hold" nodeType="clickEffect">
                  <p:stCondLst>
                    <p:cond delay="0"/>
                  </p:stCondLst>
                  <p:childTnLst>
                    <p:set>
                      <p:cBhvr>
                        <p:cTn dur="1" fill="hold">
                          <p:stCondLst>
                            <p:cond delay="0"/>
                          </p:stCondLst>
                        </p:cTn>
                        <p:tgtEl>
                          <p:spTgt spid="205839"/>
                        </p:tgtEl>
                        <p:attrNameLst>
                          <p:attrName>style.visibility</p:attrName>
                        </p:attrNameLst>
                      </p:cBhvr>
                      <p:to>
                        <p:strVal val="visible"/>
                      </p:to>
                    </p:set>
                    <p:animEffect transition="in" filter="fade">
                      <p:cBhvr>
                        <p:cTn dur="500"/>
                        <p:tgtEl>
                          <p:spTgt spid="205839"/>
                        </p:tgtEl>
                      </p:cBhvr>
                    </p:animEffect>
                    <p:anim calcmode="lin" valueType="num">
                      <p:cBhvr>
                        <p:cTn dur="500" fill="hold"/>
                        <p:tgtEl>
                          <p:spTgt spid="205839"/>
                        </p:tgtEl>
                        <p:attrNameLst>
                          <p:attrName>ppt_x</p:attrName>
                        </p:attrNameLst>
                      </p:cBhvr>
                      <p:tavLst>
                        <p:tav tm="0">
                          <p:val>
                            <p:strVal val="#ppt_x"/>
                          </p:val>
                        </p:tav>
                        <p:tav tm="100000">
                          <p:val>
                            <p:strVal val="#ppt_x"/>
                          </p:val>
                        </p:tav>
                      </p:tavLst>
                    </p:anim>
                    <p:anim calcmode="lin" valueType="num">
                      <p:cBhvr>
                        <p:cTn dur="500" fill="hold"/>
                        <p:tgtEl>
                          <p:spTgt spid="205839"/>
                        </p:tgtEl>
                        <p:attrNameLst>
                          <p:attrName>ppt_y</p:attrName>
                        </p:attrNameLst>
                      </p:cBhvr>
                      <p:tavLst>
                        <p:tav tm="0">
                          <p:val>
                            <p:strVal val="#ppt_y+.05"/>
                          </p:val>
                        </p:tav>
                        <p:tav tm="100000">
                          <p:val>
                            <p:strVal val="#ppt_y"/>
                          </p:val>
                        </p:tav>
                      </p:tavLst>
                    </p:anim>
                  </p:childTnLst>
                </p:cTn>
              </p:par>
            </p:tnLst>
          </p:tmpl>
          <p:tmpl lvl="2">
            <p:tnLst>
              <p:par>
                <p:cTn presetID="44" presetClass="entr" presetSubtype="0" fill="hold" nodeType="withEffect">
                  <p:stCondLst>
                    <p:cond delay="0"/>
                  </p:stCondLst>
                  <p:childTnLst>
                    <p:set>
                      <p:cBhvr>
                        <p:cTn dur="1" fill="hold">
                          <p:stCondLst>
                            <p:cond delay="0"/>
                          </p:stCondLst>
                        </p:cTn>
                        <p:tgtEl>
                          <p:spTgt spid="205839"/>
                        </p:tgtEl>
                        <p:attrNameLst>
                          <p:attrName>style.visibility</p:attrName>
                        </p:attrNameLst>
                      </p:cBhvr>
                      <p:to>
                        <p:strVal val="visible"/>
                      </p:to>
                    </p:set>
                    <p:animEffect transition="in" filter="fade">
                      <p:cBhvr>
                        <p:cTn dur="500"/>
                        <p:tgtEl>
                          <p:spTgt spid="205839"/>
                        </p:tgtEl>
                      </p:cBhvr>
                    </p:animEffect>
                    <p:anim calcmode="lin" valueType="num">
                      <p:cBhvr>
                        <p:cTn dur="500" fill="hold"/>
                        <p:tgtEl>
                          <p:spTgt spid="205839"/>
                        </p:tgtEl>
                        <p:attrNameLst>
                          <p:attrName>ppt_x</p:attrName>
                        </p:attrNameLst>
                      </p:cBhvr>
                      <p:tavLst>
                        <p:tav tm="0">
                          <p:val>
                            <p:strVal val="#ppt_x"/>
                          </p:val>
                        </p:tav>
                        <p:tav tm="100000">
                          <p:val>
                            <p:strVal val="#ppt_x"/>
                          </p:val>
                        </p:tav>
                      </p:tavLst>
                    </p:anim>
                    <p:anim calcmode="lin" valueType="num">
                      <p:cBhvr>
                        <p:cTn dur="500" fill="hold"/>
                        <p:tgtEl>
                          <p:spTgt spid="205839"/>
                        </p:tgtEl>
                        <p:attrNameLst>
                          <p:attrName>ppt_y</p:attrName>
                        </p:attrNameLst>
                      </p:cBhvr>
                      <p:tavLst>
                        <p:tav tm="0">
                          <p:val>
                            <p:strVal val="#ppt_y+.05"/>
                          </p:val>
                        </p:tav>
                        <p:tav tm="100000">
                          <p:val>
                            <p:strVal val="#ppt_y"/>
                          </p:val>
                        </p:tav>
                      </p:tavLst>
                    </p:anim>
                  </p:childTnLst>
                </p:cTn>
              </p:par>
            </p:tnLst>
          </p:tmpl>
          <p:tmpl lvl="3">
            <p:tnLst>
              <p:par>
                <p:cTn presetID="44" presetClass="entr" presetSubtype="0" fill="hold" nodeType="withEffect">
                  <p:stCondLst>
                    <p:cond delay="0"/>
                  </p:stCondLst>
                  <p:childTnLst>
                    <p:set>
                      <p:cBhvr>
                        <p:cTn dur="1" fill="hold">
                          <p:stCondLst>
                            <p:cond delay="0"/>
                          </p:stCondLst>
                        </p:cTn>
                        <p:tgtEl>
                          <p:spTgt spid="205839"/>
                        </p:tgtEl>
                        <p:attrNameLst>
                          <p:attrName>style.visibility</p:attrName>
                        </p:attrNameLst>
                      </p:cBhvr>
                      <p:to>
                        <p:strVal val="visible"/>
                      </p:to>
                    </p:set>
                    <p:animEffect transition="in" filter="fade">
                      <p:cBhvr>
                        <p:cTn dur="500"/>
                        <p:tgtEl>
                          <p:spTgt spid="205839"/>
                        </p:tgtEl>
                      </p:cBhvr>
                    </p:animEffect>
                    <p:anim calcmode="lin" valueType="num">
                      <p:cBhvr>
                        <p:cTn dur="500" fill="hold"/>
                        <p:tgtEl>
                          <p:spTgt spid="205839"/>
                        </p:tgtEl>
                        <p:attrNameLst>
                          <p:attrName>ppt_x</p:attrName>
                        </p:attrNameLst>
                      </p:cBhvr>
                      <p:tavLst>
                        <p:tav tm="0">
                          <p:val>
                            <p:strVal val="#ppt_x"/>
                          </p:val>
                        </p:tav>
                        <p:tav tm="100000">
                          <p:val>
                            <p:strVal val="#ppt_x"/>
                          </p:val>
                        </p:tav>
                      </p:tavLst>
                    </p:anim>
                    <p:anim calcmode="lin" valueType="num">
                      <p:cBhvr>
                        <p:cTn dur="500" fill="hold"/>
                        <p:tgtEl>
                          <p:spTgt spid="205839"/>
                        </p:tgtEl>
                        <p:attrNameLst>
                          <p:attrName>ppt_y</p:attrName>
                        </p:attrNameLst>
                      </p:cBhvr>
                      <p:tavLst>
                        <p:tav tm="0">
                          <p:val>
                            <p:strVal val="#ppt_y+.05"/>
                          </p:val>
                        </p:tav>
                        <p:tav tm="100000">
                          <p:val>
                            <p:strVal val="#ppt_y"/>
                          </p:val>
                        </p:tav>
                      </p:tavLst>
                    </p:anim>
                  </p:childTnLst>
                </p:cTn>
              </p:par>
            </p:tnLst>
          </p:tmpl>
          <p:tmpl lvl="4">
            <p:tnLst>
              <p:par>
                <p:cTn presetID="44" presetClass="entr" presetSubtype="0" fill="hold" nodeType="withEffect">
                  <p:stCondLst>
                    <p:cond delay="0"/>
                  </p:stCondLst>
                  <p:childTnLst>
                    <p:set>
                      <p:cBhvr>
                        <p:cTn dur="1" fill="hold">
                          <p:stCondLst>
                            <p:cond delay="0"/>
                          </p:stCondLst>
                        </p:cTn>
                        <p:tgtEl>
                          <p:spTgt spid="205839"/>
                        </p:tgtEl>
                        <p:attrNameLst>
                          <p:attrName>style.visibility</p:attrName>
                        </p:attrNameLst>
                      </p:cBhvr>
                      <p:to>
                        <p:strVal val="visible"/>
                      </p:to>
                    </p:set>
                    <p:animEffect transition="in" filter="fade">
                      <p:cBhvr>
                        <p:cTn dur="500"/>
                        <p:tgtEl>
                          <p:spTgt spid="205839"/>
                        </p:tgtEl>
                      </p:cBhvr>
                    </p:animEffect>
                    <p:anim calcmode="lin" valueType="num">
                      <p:cBhvr>
                        <p:cTn dur="500" fill="hold"/>
                        <p:tgtEl>
                          <p:spTgt spid="205839"/>
                        </p:tgtEl>
                        <p:attrNameLst>
                          <p:attrName>ppt_x</p:attrName>
                        </p:attrNameLst>
                      </p:cBhvr>
                      <p:tavLst>
                        <p:tav tm="0">
                          <p:val>
                            <p:strVal val="#ppt_x"/>
                          </p:val>
                        </p:tav>
                        <p:tav tm="100000">
                          <p:val>
                            <p:strVal val="#ppt_x"/>
                          </p:val>
                        </p:tav>
                      </p:tavLst>
                    </p:anim>
                    <p:anim calcmode="lin" valueType="num">
                      <p:cBhvr>
                        <p:cTn dur="500" fill="hold"/>
                        <p:tgtEl>
                          <p:spTgt spid="205839"/>
                        </p:tgtEl>
                        <p:attrNameLst>
                          <p:attrName>ppt_y</p:attrName>
                        </p:attrNameLst>
                      </p:cBhvr>
                      <p:tavLst>
                        <p:tav tm="0">
                          <p:val>
                            <p:strVal val="#ppt_y+.05"/>
                          </p:val>
                        </p:tav>
                        <p:tav tm="100000">
                          <p:val>
                            <p:strVal val="#ppt_y"/>
                          </p:val>
                        </p:tav>
                      </p:tavLst>
                    </p:anim>
                  </p:childTnLst>
                </p:cTn>
              </p:par>
            </p:tnLst>
          </p:tmpl>
          <p:tmpl lvl="5">
            <p:tnLst>
              <p:par>
                <p:cTn presetID="44" presetClass="entr" presetSubtype="0" fill="hold" nodeType="withEffect">
                  <p:stCondLst>
                    <p:cond delay="0"/>
                  </p:stCondLst>
                  <p:childTnLst>
                    <p:set>
                      <p:cBhvr>
                        <p:cTn dur="1" fill="hold">
                          <p:stCondLst>
                            <p:cond delay="0"/>
                          </p:stCondLst>
                        </p:cTn>
                        <p:tgtEl>
                          <p:spTgt spid="205839"/>
                        </p:tgtEl>
                        <p:attrNameLst>
                          <p:attrName>style.visibility</p:attrName>
                        </p:attrNameLst>
                      </p:cBhvr>
                      <p:to>
                        <p:strVal val="visible"/>
                      </p:to>
                    </p:set>
                    <p:animEffect transition="in" filter="fade">
                      <p:cBhvr>
                        <p:cTn dur="500"/>
                        <p:tgtEl>
                          <p:spTgt spid="205839"/>
                        </p:tgtEl>
                      </p:cBhvr>
                    </p:animEffect>
                    <p:anim calcmode="lin" valueType="num">
                      <p:cBhvr>
                        <p:cTn dur="500" fill="hold"/>
                        <p:tgtEl>
                          <p:spTgt spid="205839"/>
                        </p:tgtEl>
                        <p:attrNameLst>
                          <p:attrName>ppt_x</p:attrName>
                        </p:attrNameLst>
                      </p:cBhvr>
                      <p:tavLst>
                        <p:tav tm="0">
                          <p:val>
                            <p:strVal val="#ppt_x"/>
                          </p:val>
                        </p:tav>
                        <p:tav tm="100000">
                          <p:val>
                            <p:strVal val="#ppt_x"/>
                          </p:val>
                        </p:tav>
                      </p:tavLst>
                    </p:anim>
                    <p:anim calcmode="lin" valueType="num">
                      <p:cBhvr>
                        <p:cTn dur="500" fill="hold"/>
                        <p:tgtEl>
                          <p:spTgt spid="205839"/>
                        </p:tgtEl>
                        <p:attrNameLst>
                          <p:attrName>ppt_y</p:attrName>
                        </p:attrNameLst>
                      </p:cBhvr>
                      <p:tavLst>
                        <p:tav tm="0">
                          <p:val>
                            <p:strVal val="#ppt_y+.05"/>
                          </p:val>
                        </p:tav>
                        <p:tav tm="100000">
                          <p:val>
                            <p:strVal val="#ppt_y"/>
                          </p:val>
                        </p:tav>
                      </p:tavLst>
                    </p:anim>
                  </p:childTnLst>
                </p:cTn>
              </p:par>
            </p:tnLst>
          </p:tmpl>
        </p:tmplLst>
      </p:bldP>
    </p:bldLst>
  </p:timing>
  <p:txStyles>
    <p:titleStyle>
      <a:lvl1pPr algn="l" rtl="0" fontAlgn="base">
        <a:spcBef>
          <a:spcPct val="0"/>
        </a:spcBef>
        <a:spcAft>
          <a:spcPct val="0"/>
        </a:spcAft>
        <a:defRPr sz="4400">
          <a:solidFill>
            <a:schemeClr val="tx1"/>
          </a:solidFill>
          <a:latin typeface="+mj-lt"/>
          <a:ea typeface="+mj-ea"/>
          <a:cs typeface="+mj-cs"/>
        </a:defRPr>
      </a:lvl1pPr>
      <a:lvl2pPr algn="l" rtl="0" fontAlgn="base">
        <a:spcBef>
          <a:spcPct val="0"/>
        </a:spcBef>
        <a:spcAft>
          <a:spcPct val="0"/>
        </a:spcAft>
        <a:defRPr sz="4400">
          <a:solidFill>
            <a:schemeClr val="tx1"/>
          </a:solidFill>
          <a:latin typeface="Arial" charset="0"/>
        </a:defRPr>
      </a:lvl2pPr>
      <a:lvl3pPr algn="l" rtl="0" fontAlgn="base">
        <a:spcBef>
          <a:spcPct val="0"/>
        </a:spcBef>
        <a:spcAft>
          <a:spcPct val="0"/>
        </a:spcAft>
        <a:defRPr sz="4400">
          <a:solidFill>
            <a:schemeClr val="tx1"/>
          </a:solidFill>
          <a:latin typeface="Arial" charset="0"/>
        </a:defRPr>
      </a:lvl3pPr>
      <a:lvl4pPr algn="l" rtl="0" fontAlgn="base">
        <a:spcBef>
          <a:spcPct val="0"/>
        </a:spcBef>
        <a:spcAft>
          <a:spcPct val="0"/>
        </a:spcAft>
        <a:defRPr sz="4400">
          <a:solidFill>
            <a:schemeClr val="tx1"/>
          </a:solidFill>
          <a:latin typeface="Arial" charset="0"/>
        </a:defRPr>
      </a:lvl4pPr>
      <a:lvl5pPr algn="l" rtl="0" fontAlgn="base">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fontAlgn="base">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fontAlgn="base">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339975" y="908050"/>
            <a:ext cx="6651625" cy="3313113"/>
          </a:xfrm>
        </p:spPr>
        <p:txBody>
          <a:bodyPr/>
          <a:lstStyle/>
          <a:p>
            <a:pPr algn="ctr"/>
            <a:r>
              <a:rPr lang="ru-RU" sz="4000" b="1">
                <a:solidFill>
                  <a:schemeClr val="bg1"/>
                </a:solidFill>
              </a:rPr>
              <a:t/>
            </a:r>
            <a:br>
              <a:rPr lang="ru-RU" sz="4000" b="1">
                <a:solidFill>
                  <a:schemeClr val="bg1"/>
                </a:solidFill>
              </a:rPr>
            </a:br>
            <a:r>
              <a:rPr lang="ru-RU" sz="4000" b="1">
                <a:solidFill>
                  <a:schemeClr val="bg1"/>
                </a:solidFill>
              </a:rPr>
              <a:t>Оценка нематериальных активов и интеллектуальной собственности</a:t>
            </a:r>
            <a:endParaRPr lang="ru-RU" sz="4000">
              <a:solidFill>
                <a:schemeClr val="bg1"/>
              </a:solidFill>
            </a:endParaRPr>
          </a:p>
        </p:txBody>
      </p:sp>
      <p:sp>
        <p:nvSpPr>
          <p:cNvPr id="2051" name="Rectangle 3"/>
          <p:cNvSpPr>
            <a:spLocks noGrp="1" noChangeArrowheads="1"/>
          </p:cNvSpPr>
          <p:nvPr>
            <p:ph type="subTitle" idx="1"/>
          </p:nvPr>
        </p:nvSpPr>
        <p:spPr>
          <a:xfrm>
            <a:off x="2987675" y="4292600"/>
            <a:ext cx="6019800" cy="1752600"/>
          </a:xfrm>
        </p:spPr>
        <p:txBody>
          <a:bodyPr/>
          <a:lstStyle/>
          <a:p>
            <a:pPr algn="l"/>
            <a:r>
              <a:rPr lang="ru-RU"/>
              <a:t>             </a:t>
            </a:r>
            <a:r>
              <a:rPr lang="ru-RU" sz="3600" b="1">
                <a:solidFill>
                  <a:srgbClr val="000099"/>
                </a:solidFill>
              </a:rPr>
              <a:t>ФСО N 11</a:t>
            </a:r>
            <a:r>
              <a:rPr lang="ru-RU" b="1"/>
              <a:t> </a:t>
            </a:r>
          </a:p>
        </p:txBody>
      </p:sp>
    </p:spTree>
    <p:custDataLst>
      <p:tags r:id="rId1"/>
    </p:custData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5" name="Rectangle 3"/>
          <p:cNvSpPr>
            <a:spLocks noGrp="1" noChangeArrowheads="1"/>
          </p:cNvSpPr>
          <p:nvPr>
            <p:ph type="body" idx="1"/>
          </p:nvPr>
        </p:nvSpPr>
        <p:spPr>
          <a:xfrm>
            <a:off x="457200" y="1052513"/>
            <a:ext cx="8229600" cy="4814887"/>
          </a:xfrm>
        </p:spPr>
        <p:txBody>
          <a:bodyPr/>
          <a:lstStyle/>
          <a:p>
            <a:pPr algn="dist">
              <a:buFont typeface="Wingdings" pitchFamily="2" charset="2"/>
              <a:buNone/>
            </a:pPr>
            <a:endParaRPr lang="ru-RU"/>
          </a:p>
          <a:p>
            <a:pPr algn="dist">
              <a:buFont typeface="Wingdings" pitchFamily="2" charset="2"/>
              <a:buNone/>
            </a:pPr>
            <a:r>
              <a:rPr lang="ru-RU" b="1">
                <a:solidFill>
                  <a:srgbClr val="000099"/>
                </a:solidFill>
              </a:rPr>
              <a:t>7.</a:t>
            </a:r>
            <a:r>
              <a:rPr lang="ru-RU">
                <a:solidFill>
                  <a:srgbClr val="000099"/>
                </a:solidFill>
              </a:rPr>
              <a:t> Оценщик собирает информацию из различных источников в объеме, достаточном для идентификации объекта оценки. В состав факторов, рассматриваемых в процессе сбора и анализа информации, могут входить:</a:t>
            </a:r>
          </a:p>
          <a:p>
            <a:pPr algn="dist">
              <a:lnSpc>
                <a:spcPct val="115000"/>
              </a:lnSpc>
              <a:buFont typeface="Wingdings" pitchFamily="2" charset="2"/>
              <a:buNone/>
            </a:pPr>
            <a:endParaRPr lang="ru-RU">
              <a:solidFill>
                <a:srgbClr val="000099"/>
              </a:solidFill>
            </a:endParaRPr>
          </a:p>
          <a:p>
            <a:endParaRPr lang="ru-RU"/>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a:xfrm>
            <a:off x="457200" y="457200"/>
            <a:ext cx="8229600" cy="92075"/>
          </a:xfrm>
        </p:spPr>
        <p:txBody>
          <a:bodyPr/>
          <a:lstStyle/>
          <a:p>
            <a:endParaRPr lang="ru-RU" sz="4000"/>
          </a:p>
        </p:txBody>
      </p:sp>
      <p:sp>
        <p:nvSpPr>
          <p:cNvPr id="231427" name="Rectangle 3"/>
          <p:cNvSpPr>
            <a:spLocks noGrp="1" noChangeArrowheads="1"/>
          </p:cNvSpPr>
          <p:nvPr>
            <p:ph type="body" idx="1"/>
          </p:nvPr>
        </p:nvSpPr>
        <p:spPr>
          <a:xfrm>
            <a:off x="457200" y="620713"/>
            <a:ext cx="8229600" cy="5246687"/>
          </a:xfrm>
        </p:spPr>
        <p:txBody>
          <a:bodyPr/>
          <a:lstStyle/>
          <a:p>
            <a:pPr>
              <a:lnSpc>
                <a:spcPct val="90000"/>
              </a:lnSpc>
            </a:pPr>
            <a:r>
              <a:rPr lang="ru-RU" sz="2600">
                <a:solidFill>
                  <a:srgbClr val="000099"/>
                </a:solidFill>
              </a:rPr>
              <a:t>права, привилегии или иные экономические выгоды, связанные с объектом оценки;</a:t>
            </a:r>
          </a:p>
          <a:p>
            <a:pPr>
              <a:lnSpc>
                <a:spcPct val="90000"/>
              </a:lnSpc>
            </a:pPr>
            <a:r>
              <a:rPr lang="ru-RU" sz="2600">
                <a:solidFill>
                  <a:srgbClr val="000099"/>
                </a:solidFill>
              </a:rPr>
              <a:t>срок действия исключительного права на интеллектуальную собственность;</a:t>
            </a:r>
          </a:p>
          <a:p>
            <a:pPr>
              <a:lnSpc>
                <a:spcPct val="90000"/>
              </a:lnSpc>
            </a:pPr>
            <a:r>
              <a:rPr lang="ru-RU" sz="2600">
                <a:solidFill>
                  <a:srgbClr val="000099"/>
                </a:solidFill>
              </a:rPr>
              <a:t>способность объекта оценки приносить экономические выгоды и источники этих выгод;</a:t>
            </a:r>
          </a:p>
          <a:p>
            <a:pPr>
              <a:lnSpc>
                <a:spcPct val="90000"/>
              </a:lnSpc>
            </a:pPr>
            <a:r>
              <a:rPr lang="ru-RU" sz="2600">
                <a:solidFill>
                  <a:srgbClr val="000099"/>
                </a:solidFill>
              </a:rPr>
              <a:t>состояние и перспективы отрасли, где создан и (или) используется объект оценки;</a:t>
            </a:r>
          </a:p>
          <a:p>
            <a:pPr>
              <a:lnSpc>
                <a:spcPct val="90000"/>
              </a:lnSpc>
            </a:pPr>
            <a:r>
              <a:rPr lang="ru-RU" sz="2600">
                <a:solidFill>
                  <a:srgbClr val="000099"/>
                </a:solidFill>
              </a:rPr>
              <a:t>лицензионные договоры или договоры об отчуждении исключительного права на интеллектуальную собственность (при их наличии);</a:t>
            </a:r>
          </a:p>
          <a:p>
            <a:pPr>
              <a:lnSpc>
                <a:spcPct val="90000"/>
              </a:lnSpc>
            </a:pPr>
            <a:r>
              <a:rPr lang="ru-RU" sz="2600">
                <a:solidFill>
                  <a:srgbClr val="000099"/>
                </a:solidFill>
              </a:rPr>
              <a:t>другие факторы, имеющие непосредственное отношение к объекту оценки.</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a:xfrm>
            <a:off x="539750" y="549275"/>
            <a:ext cx="8229600" cy="1063625"/>
          </a:xfrm>
        </p:spPr>
        <p:txBody>
          <a:bodyPr/>
          <a:lstStyle/>
          <a:p>
            <a:r>
              <a:rPr lang="ru-RU" sz="4000" b="1">
                <a:solidFill>
                  <a:schemeClr val="bg2"/>
                </a:solidFill>
              </a:rPr>
              <a:t>IV. Задание на оценку</a:t>
            </a:r>
          </a:p>
        </p:txBody>
      </p:sp>
      <p:sp>
        <p:nvSpPr>
          <p:cNvPr id="232451" name="Rectangle 3"/>
          <p:cNvSpPr>
            <a:spLocks noGrp="1" noChangeArrowheads="1"/>
          </p:cNvSpPr>
          <p:nvPr>
            <p:ph type="body" idx="1"/>
          </p:nvPr>
        </p:nvSpPr>
        <p:spPr>
          <a:xfrm>
            <a:off x="457200" y="1628775"/>
            <a:ext cx="8229600" cy="4464050"/>
          </a:xfrm>
        </p:spPr>
        <p:txBody>
          <a:bodyPr/>
          <a:lstStyle/>
          <a:p>
            <a:pPr>
              <a:lnSpc>
                <a:spcPct val="80000"/>
              </a:lnSpc>
              <a:buFont typeface="Wingdings" pitchFamily="2" charset="2"/>
              <a:buNone/>
            </a:pPr>
            <a:r>
              <a:rPr lang="ru-RU" sz="2400"/>
              <a:t>    </a:t>
            </a:r>
            <a:r>
              <a:rPr lang="ru-RU" sz="2400" b="1">
                <a:solidFill>
                  <a:srgbClr val="000099"/>
                </a:solidFill>
                <a:effectLst>
                  <a:outerShdw blurRad="38100" dist="38100" dir="2700000" algn="tl">
                    <a:srgbClr val="C0C0C0"/>
                  </a:outerShdw>
                </a:effectLst>
              </a:rPr>
              <a:t>8. Задание на оценку объекта оценки должно содержать следующую дополнительную</a:t>
            </a:r>
            <a:r>
              <a:rPr lang="ru-RU" sz="2400" b="1">
                <a:solidFill>
                  <a:srgbClr val="000099"/>
                </a:solidFill>
              </a:rPr>
              <a:t> к указанной в ФСО N 1 информацию:</a:t>
            </a:r>
          </a:p>
          <a:p>
            <a:pPr>
              <a:lnSpc>
                <a:spcPct val="80000"/>
              </a:lnSpc>
            </a:pPr>
            <a:r>
              <a:rPr lang="ru-RU" sz="2400" u="sng">
                <a:solidFill>
                  <a:srgbClr val="000099"/>
                </a:solidFill>
              </a:rPr>
              <a:t>о режиме предоставленной правовой охраны</a:t>
            </a:r>
            <a:r>
              <a:rPr lang="ru-RU" sz="2400">
                <a:solidFill>
                  <a:srgbClr val="000099"/>
                </a:solidFill>
              </a:rPr>
              <a:t> интеллектуальной собственности, включая объем, сроки, территории правовой охраны, наличие ограничений (обременений) в отношении исключительных прав на интеллектуальную собственность;</a:t>
            </a:r>
          </a:p>
          <a:p>
            <a:pPr>
              <a:lnSpc>
                <a:spcPct val="80000"/>
              </a:lnSpc>
            </a:pPr>
            <a:r>
              <a:rPr lang="ru-RU" sz="2400" u="sng">
                <a:solidFill>
                  <a:srgbClr val="000099"/>
                </a:solidFill>
              </a:rPr>
              <a:t>об объеме прав</a:t>
            </a:r>
            <a:r>
              <a:rPr lang="ru-RU" sz="2400">
                <a:solidFill>
                  <a:srgbClr val="000099"/>
                </a:solidFill>
              </a:rPr>
              <a:t> на интеллектуальную собственность, подлежащих оценке;</a:t>
            </a:r>
          </a:p>
          <a:p>
            <a:pPr>
              <a:lnSpc>
                <a:spcPct val="80000"/>
              </a:lnSpc>
            </a:pPr>
            <a:r>
              <a:rPr lang="ru-RU" sz="2400" u="sng">
                <a:solidFill>
                  <a:srgbClr val="000099"/>
                </a:solidFill>
              </a:rPr>
              <a:t>о совокупности объектов</a:t>
            </a:r>
            <a:r>
              <a:rPr lang="ru-RU" sz="2400">
                <a:solidFill>
                  <a:srgbClr val="000099"/>
                </a:solidFill>
              </a:rPr>
              <a:t> (или единой технологии, или сопутствующих активах), в состав которой входит объект оценки.</a:t>
            </a: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a:xfrm>
            <a:off x="457200" y="457200"/>
            <a:ext cx="8229600" cy="92075"/>
          </a:xfrm>
        </p:spPr>
        <p:txBody>
          <a:bodyPr/>
          <a:lstStyle/>
          <a:p>
            <a:endParaRPr lang="ru-RU" sz="4000"/>
          </a:p>
        </p:txBody>
      </p:sp>
      <p:sp>
        <p:nvSpPr>
          <p:cNvPr id="233475" name="Rectangle 3"/>
          <p:cNvSpPr>
            <a:spLocks noGrp="1" noChangeArrowheads="1"/>
          </p:cNvSpPr>
          <p:nvPr>
            <p:ph type="body" idx="1"/>
          </p:nvPr>
        </p:nvSpPr>
        <p:spPr>
          <a:xfrm>
            <a:off x="468313" y="692150"/>
            <a:ext cx="8229600" cy="5175250"/>
          </a:xfrm>
        </p:spPr>
        <p:txBody>
          <a:bodyPr/>
          <a:lstStyle/>
          <a:p>
            <a:pPr>
              <a:lnSpc>
                <a:spcPct val="90000"/>
              </a:lnSpc>
              <a:buFont typeface="Wingdings" pitchFamily="2" charset="2"/>
              <a:buNone/>
            </a:pPr>
            <a:r>
              <a:rPr lang="ru-RU" sz="2800"/>
              <a:t>   </a:t>
            </a:r>
            <a:r>
              <a:rPr lang="ru-RU" sz="2800">
                <a:solidFill>
                  <a:srgbClr val="000099"/>
                </a:solidFill>
                <a:latin typeface="Arial Rounded MT Bold" pitchFamily="34" charset="0"/>
              </a:rPr>
              <a:t>В задании на оценку могут быть указаны иные сведения, позволяющие однозначно идентифицировать и раскрыть характеристики объекта оценки и провести оценку его стоимости.</a:t>
            </a:r>
          </a:p>
          <a:p>
            <a:pPr>
              <a:lnSpc>
                <a:spcPct val="90000"/>
              </a:lnSpc>
              <a:buFont typeface="Wingdings" pitchFamily="2" charset="2"/>
              <a:buNone/>
            </a:pPr>
            <a:r>
              <a:rPr lang="ru-RU" sz="2800" b="1">
                <a:solidFill>
                  <a:srgbClr val="000099"/>
                </a:solidFill>
              </a:rPr>
              <a:t>9. В задании на оценку могут быть указаны иные расчетные величины, в том числе:</a:t>
            </a:r>
          </a:p>
          <a:p>
            <a:pPr>
              <a:lnSpc>
                <a:spcPct val="90000"/>
              </a:lnSpc>
            </a:pPr>
            <a:r>
              <a:rPr lang="ru-RU" sz="2800">
                <a:solidFill>
                  <a:srgbClr val="000099"/>
                </a:solidFill>
              </a:rPr>
              <a:t>расчетная величина лицензионного вознаграждения (далее - роялти);</a:t>
            </a:r>
          </a:p>
          <a:p>
            <a:pPr>
              <a:lnSpc>
                <a:spcPct val="90000"/>
              </a:lnSpc>
            </a:pPr>
            <a:r>
              <a:rPr lang="ru-RU" sz="2800">
                <a:solidFill>
                  <a:srgbClr val="000099"/>
                </a:solidFill>
              </a:rPr>
              <a:t>убытки;</a:t>
            </a:r>
          </a:p>
          <a:p>
            <a:pPr>
              <a:lnSpc>
                <a:spcPct val="90000"/>
              </a:lnSpc>
            </a:pPr>
            <a:r>
              <a:rPr lang="ru-RU" sz="2800">
                <a:solidFill>
                  <a:srgbClr val="000099"/>
                </a:solidFill>
              </a:rPr>
              <a:t>расчетная величина авторского вознаграждения.</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lstStyle/>
          <a:p>
            <a:r>
              <a:rPr lang="ru-RU" sz="4000" b="1">
                <a:solidFill>
                  <a:schemeClr val="bg2"/>
                </a:solidFill>
              </a:rPr>
              <a:t>V. Анализ рынка</a:t>
            </a:r>
          </a:p>
        </p:txBody>
      </p:sp>
      <p:sp>
        <p:nvSpPr>
          <p:cNvPr id="234499" name="Rectangle 3"/>
          <p:cNvSpPr>
            <a:spLocks noGrp="1" noChangeArrowheads="1"/>
          </p:cNvSpPr>
          <p:nvPr>
            <p:ph type="body" idx="1"/>
          </p:nvPr>
        </p:nvSpPr>
        <p:spPr>
          <a:xfrm>
            <a:off x="323850" y="1989138"/>
            <a:ext cx="8589963" cy="3886200"/>
          </a:xfrm>
        </p:spPr>
        <p:txBody>
          <a:bodyPr/>
          <a:lstStyle/>
          <a:p>
            <a:pPr>
              <a:buFont typeface="Wingdings" pitchFamily="2" charset="2"/>
              <a:buNone/>
            </a:pPr>
            <a:r>
              <a:rPr lang="ru-RU" sz="2800">
                <a:solidFill>
                  <a:srgbClr val="000099"/>
                </a:solidFill>
                <a:latin typeface="Arial Rounded MT Bold" pitchFamily="34" charset="0"/>
              </a:rPr>
              <a:t>10. Для определения стоимости объекта оценки оценщик исследует рынок в тех его сегментах, к которым относятся создание и использование оцениваемого объекта.</a:t>
            </a:r>
          </a:p>
          <a:p>
            <a:pPr>
              <a:buFont typeface="Wingdings" pitchFamily="2" charset="2"/>
              <a:buNone/>
            </a:pPr>
            <a:r>
              <a:rPr lang="ru-RU" sz="2800">
                <a:solidFill>
                  <a:srgbClr val="000099"/>
                </a:solidFill>
                <a:latin typeface="Arial Rounded MT Bold" pitchFamily="34" charset="0"/>
              </a:rPr>
              <a:t>    </a:t>
            </a:r>
          </a:p>
          <a:p>
            <a:pPr>
              <a:buFont typeface="Wingdings" pitchFamily="2" charset="2"/>
              <a:buNone/>
            </a:pPr>
            <a:r>
              <a:rPr lang="ru-RU" sz="2800">
                <a:solidFill>
                  <a:srgbClr val="000099"/>
                </a:solidFill>
                <a:latin typeface="Arial Rounded MT Bold" pitchFamily="34" charset="0"/>
              </a:rPr>
              <a:t>Анализ рынка объекта оценки выполняется в следующей последовательности:</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type="body" idx="1"/>
          </p:nvPr>
        </p:nvSpPr>
        <p:spPr>
          <a:xfrm>
            <a:off x="468313" y="620713"/>
            <a:ext cx="8229600" cy="5254625"/>
          </a:xfrm>
        </p:spPr>
        <p:txBody>
          <a:bodyPr/>
          <a:lstStyle/>
          <a:p>
            <a:pPr>
              <a:lnSpc>
                <a:spcPct val="80000"/>
              </a:lnSpc>
              <a:buFont typeface="Wingdings" pitchFamily="2" charset="2"/>
              <a:buNone/>
            </a:pPr>
            <a:r>
              <a:rPr lang="ru-RU" sz="2400" b="1">
                <a:solidFill>
                  <a:srgbClr val="000099"/>
                </a:solidFill>
              </a:rPr>
              <a:t>а)</a:t>
            </a:r>
            <a:r>
              <a:rPr lang="ru-RU" sz="2400">
                <a:solidFill>
                  <a:srgbClr val="000099"/>
                </a:solidFill>
              </a:rPr>
              <a:t> </a:t>
            </a:r>
            <a:r>
              <a:rPr lang="ru-RU" sz="2400" u="sng">
                <a:solidFill>
                  <a:srgbClr val="000099"/>
                </a:solidFill>
              </a:rPr>
              <a:t>анализ влияния</a:t>
            </a:r>
            <a:r>
              <a:rPr lang="ru-RU" sz="2400">
                <a:solidFill>
                  <a:srgbClr val="000099"/>
                </a:solidFill>
              </a:rPr>
              <a:t> макроэкономических факторов, в том числе тенденций, наметившихся на рынке, в период, предшествующий дате оценки;</a:t>
            </a:r>
          </a:p>
          <a:p>
            <a:pPr>
              <a:lnSpc>
                <a:spcPct val="80000"/>
              </a:lnSpc>
              <a:buFont typeface="Wingdings" pitchFamily="2" charset="2"/>
              <a:buNone/>
            </a:pPr>
            <a:r>
              <a:rPr lang="ru-RU" sz="2400" b="1">
                <a:solidFill>
                  <a:srgbClr val="000099"/>
                </a:solidFill>
              </a:rPr>
              <a:t>б)</a:t>
            </a:r>
            <a:r>
              <a:rPr lang="ru-RU" sz="2400">
                <a:solidFill>
                  <a:srgbClr val="000099"/>
                </a:solidFill>
              </a:rPr>
              <a:t> </a:t>
            </a:r>
            <a:r>
              <a:rPr lang="ru-RU" sz="2400" u="sng">
                <a:solidFill>
                  <a:srgbClr val="000099"/>
                </a:solidFill>
              </a:rPr>
              <a:t>определение и анализ сегмента рынка</a:t>
            </a:r>
            <a:r>
              <a:rPr lang="ru-RU" sz="2400">
                <a:solidFill>
                  <a:srgbClr val="000099"/>
                </a:solidFill>
              </a:rPr>
              <a:t>, к которому принадлежит оцениваемый объект:</a:t>
            </a:r>
          </a:p>
          <a:p>
            <a:pPr>
              <a:lnSpc>
                <a:spcPct val="80000"/>
              </a:lnSpc>
            </a:pPr>
            <a:r>
              <a:rPr lang="ru-RU" sz="2400" u="sng">
                <a:solidFill>
                  <a:srgbClr val="000099"/>
                </a:solidFill>
              </a:rPr>
              <a:t>анализ создания и предоставления правовой охраны</a:t>
            </a:r>
            <a:r>
              <a:rPr lang="ru-RU" sz="2400">
                <a:solidFill>
                  <a:srgbClr val="000099"/>
                </a:solidFill>
              </a:rPr>
              <a:t> аналогичным объектам интеллектуальной собственности;</a:t>
            </a:r>
          </a:p>
          <a:p>
            <a:pPr>
              <a:lnSpc>
                <a:spcPct val="80000"/>
              </a:lnSpc>
            </a:pPr>
            <a:r>
              <a:rPr lang="ru-RU" sz="2400" u="sng">
                <a:solidFill>
                  <a:srgbClr val="000099"/>
                </a:solidFill>
              </a:rPr>
              <a:t>анализ текущего состояния</a:t>
            </a:r>
            <a:r>
              <a:rPr lang="ru-RU" sz="2400">
                <a:solidFill>
                  <a:srgbClr val="000099"/>
                </a:solidFill>
              </a:rPr>
              <a:t>, перспектив и тенденций развития отрасли, к которой относится объект оценки;</a:t>
            </a:r>
          </a:p>
          <a:p>
            <a:pPr>
              <a:lnSpc>
                <a:spcPct val="80000"/>
              </a:lnSpc>
            </a:pPr>
            <a:r>
              <a:rPr lang="ru-RU" sz="2400" u="sng">
                <a:solidFill>
                  <a:srgbClr val="000099"/>
                </a:solidFill>
              </a:rPr>
              <a:t>анализ сделок</a:t>
            </a:r>
            <a:r>
              <a:rPr lang="ru-RU" sz="2400">
                <a:solidFill>
                  <a:srgbClr val="000099"/>
                </a:solidFill>
              </a:rPr>
              <a:t> (лицензионных договоров и договоров об отчуждении исключительного права) с объектом оценки либо объектом-аналогом (при наличии);</a:t>
            </a:r>
          </a:p>
          <a:p>
            <a:pPr>
              <a:lnSpc>
                <a:spcPct val="80000"/>
              </a:lnSpc>
            </a:pPr>
            <a:r>
              <a:rPr lang="ru-RU" sz="2400" u="sng">
                <a:solidFill>
                  <a:srgbClr val="000099"/>
                </a:solidFill>
              </a:rPr>
              <a:t>анализ сделок</a:t>
            </a:r>
            <a:r>
              <a:rPr lang="ru-RU" sz="2400">
                <a:solidFill>
                  <a:srgbClr val="000099"/>
                </a:solidFill>
              </a:rPr>
              <a:t>, связанных с объединением бизнеса, имеющего идентичные или аналогичные нематериальные активы (при наличии);</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7" name="Rectangle 3"/>
          <p:cNvSpPr>
            <a:spLocks noGrp="1" noChangeArrowheads="1"/>
          </p:cNvSpPr>
          <p:nvPr>
            <p:ph type="body" idx="1"/>
          </p:nvPr>
        </p:nvSpPr>
        <p:spPr>
          <a:xfrm>
            <a:off x="468313" y="620713"/>
            <a:ext cx="8229600" cy="5246687"/>
          </a:xfrm>
        </p:spPr>
        <p:txBody>
          <a:bodyPr/>
          <a:lstStyle/>
          <a:p>
            <a:pPr>
              <a:lnSpc>
                <a:spcPct val="80000"/>
              </a:lnSpc>
              <a:buFont typeface="Wingdings" pitchFamily="2" charset="2"/>
              <a:buNone/>
            </a:pPr>
            <a:r>
              <a:rPr lang="ru-RU" sz="2000" b="1">
                <a:solidFill>
                  <a:srgbClr val="000099"/>
                </a:solidFill>
              </a:rPr>
              <a:t>в) </a:t>
            </a:r>
            <a:r>
              <a:rPr lang="ru-RU" sz="2200" b="1">
                <a:solidFill>
                  <a:srgbClr val="000099"/>
                </a:solidFill>
              </a:rPr>
              <a:t>анализ основных факторов, влияющих на спрос, предложение и цены сопоставимых с объектом оценки объектов.</a:t>
            </a:r>
          </a:p>
          <a:p>
            <a:pPr>
              <a:lnSpc>
                <a:spcPct val="80000"/>
              </a:lnSpc>
              <a:buFont typeface="Wingdings" pitchFamily="2" charset="2"/>
              <a:buNone/>
            </a:pPr>
            <a:r>
              <a:rPr lang="ru-RU" sz="2200">
                <a:solidFill>
                  <a:srgbClr val="000099"/>
                </a:solidFill>
              </a:rPr>
              <a:t>    </a:t>
            </a:r>
          </a:p>
          <a:p>
            <a:pPr>
              <a:lnSpc>
                <a:spcPct val="80000"/>
              </a:lnSpc>
              <a:buFont typeface="Wingdings" pitchFamily="2" charset="2"/>
              <a:buNone/>
            </a:pPr>
            <a:r>
              <a:rPr lang="ru-RU" sz="2200">
                <a:solidFill>
                  <a:srgbClr val="000099"/>
                </a:solidFill>
              </a:rPr>
              <a:t>В числе основных факторов, подлежащих анализу, могут быть рассмотрены: </a:t>
            </a:r>
          </a:p>
          <a:p>
            <a:pPr>
              <a:lnSpc>
                <a:spcPct val="80000"/>
              </a:lnSpc>
            </a:pPr>
            <a:r>
              <a:rPr lang="ru-RU" sz="2200">
                <a:solidFill>
                  <a:srgbClr val="000099"/>
                </a:solidFill>
              </a:rPr>
              <a:t>    тенденция изменения количества объектов, сопоставимых с объектом оценки; </a:t>
            </a:r>
          </a:p>
          <a:p>
            <a:pPr>
              <a:lnSpc>
                <a:spcPct val="80000"/>
              </a:lnSpc>
            </a:pPr>
            <a:r>
              <a:rPr lang="ru-RU" sz="2200">
                <a:solidFill>
                  <a:srgbClr val="000099"/>
                </a:solidFill>
              </a:rPr>
              <a:t>    тенденция изменения лицензионных договоров; ставки роялти; </a:t>
            </a:r>
          </a:p>
          <a:p>
            <a:pPr>
              <a:lnSpc>
                <a:spcPct val="80000"/>
              </a:lnSpc>
            </a:pPr>
            <a:r>
              <a:rPr lang="ru-RU" sz="2200">
                <a:solidFill>
                  <a:srgbClr val="000099"/>
                </a:solidFill>
              </a:rPr>
              <a:t>    тенденция импорта и экспорта технологий, аналогичных объекту оценки; </a:t>
            </a:r>
          </a:p>
          <a:p>
            <a:pPr>
              <a:lnSpc>
                <a:spcPct val="80000"/>
              </a:lnSpc>
            </a:pPr>
            <a:r>
              <a:rPr lang="ru-RU" sz="2200">
                <a:solidFill>
                  <a:srgbClr val="000099"/>
                </a:solidFill>
              </a:rPr>
              <a:t>    иные факторы, влияющие на конкуренцию и ценообразование на рынке технологий или объектов авторского и (или) смежного права, или средств индивидуализации и других объектов интеллектуальной собственности и нематериальных активов</a:t>
            </a:r>
            <a:r>
              <a:rPr lang="ru-RU" sz="2000">
                <a:solidFill>
                  <a:srgbClr val="000099"/>
                </a:solidFill>
              </a:rPr>
              <a:t>;</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1" name="Rectangle 3"/>
          <p:cNvSpPr>
            <a:spLocks noGrp="1" noChangeArrowheads="1"/>
          </p:cNvSpPr>
          <p:nvPr>
            <p:ph type="body" idx="1"/>
          </p:nvPr>
        </p:nvSpPr>
        <p:spPr>
          <a:xfrm>
            <a:off x="457200" y="836613"/>
            <a:ext cx="8229600" cy="5030787"/>
          </a:xfrm>
        </p:spPr>
        <p:txBody>
          <a:bodyPr/>
          <a:lstStyle/>
          <a:p>
            <a:pPr>
              <a:buFont typeface="Wingdings" pitchFamily="2" charset="2"/>
              <a:buNone/>
            </a:pPr>
            <a:r>
              <a:rPr lang="ru-RU"/>
              <a:t>   </a:t>
            </a:r>
            <a:r>
              <a:rPr lang="ru-RU" sz="2600" b="1">
                <a:solidFill>
                  <a:srgbClr val="000099"/>
                </a:solidFill>
              </a:rPr>
              <a:t>г) основные выводы относительно рынка создания и использования объекта оценки, а также рынка продукции (товаров, работ, услуг), производимой и реализуемой с использованием объекта оценки, необходимые для оценки объекта, например, динамика рынка создания и использования объекта оценки и другие выводы.</a:t>
            </a:r>
          </a:p>
          <a:p>
            <a:pPr>
              <a:buFont typeface="Wingdings" pitchFamily="2" charset="2"/>
              <a:buNone/>
            </a:pPr>
            <a:endParaRPr lang="ru-RU" sz="2600" b="1">
              <a:solidFill>
                <a:srgbClr val="000099"/>
              </a:solidFill>
            </a:endParaRPr>
          </a:p>
          <a:p>
            <a:pPr algn="ctr">
              <a:buFont typeface="Wingdings" pitchFamily="2" charset="2"/>
              <a:buNone/>
            </a:pPr>
            <a:r>
              <a:rPr lang="ru-RU"/>
              <a:t>   </a:t>
            </a:r>
            <a:r>
              <a:rPr lang="ru-RU" u="sng">
                <a:solidFill>
                  <a:srgbClr val="000099"/>
                </a:solidFill>
              </a:rPr>
              <a:t>11. Объем исследований определяется оценщиком самостоятельно.</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title"/>
          </p:nvPr>
        </p:nvSpPr>
        <p:spPr/>
        <p:txBody>
          <a:bodyPr/>
          <a:lstStyle/>
          <a:p>
            <a:r>
              <a:rPr lang="ru-RU" sz="4000" b="1">
                <a:solidFill>
                  <a:schemeClr val="bg2"/>
                </a:solidFill>
              </a:rPr>
              <a:t>VI. Подходы к оценке</a:t>
            </a:r>
          </a:p>
        </p:txBody>
      </p:sp>
      <p:sp>
        <p:nvSpPr>
          <p:cNvPr id="238595" name="Rectangle 3"/>
          <p:cNvSpPr>
            <a:spLocks noGrp="1" noChangeArrowheads="1"/>
          </p:cNvSpPr>
          <p:nvPr>
            <p:ph type="body" idx="1"/>
          </p:nvPr>
        </p:nvSpPr>
        <p:spPr/>
        <p:txBody>
          <a:bodyPr/>
          <a:lstStyle/>
          <a:p>
            <a:pPr>
              <a:lnSpc>
                <a:spcPct val="80000"/>
              </a:lnSpc>
              <a:buFont typeface="Wingdings" pitchFamily="2" charset="2"/>
              <a:buNone/>
            </a:pPr>
            <a:r>
              <a:rPr lang="ru-RU" sz="2800" b="1">
                <a:solidFill>
                  <a:srgbClr val="000099"/>
                </a:solidFill>
              </a:rPr>
              <a:t>12.</a:t>
            </a:r>
            <a:r>
              <a:rPr lang="ru-RU" sz="2800">
                <a:solidFill>
                  <a:srgbClr val="000099"/>
                </a:solidFill>
              </a:rPr>
              <a:t> </a:t>
            </a:r>
            <a:r>
              <a:rPr lang="ru-RU" sz="2800" b="1" u="sng">
                <a:solidFill>
                  <a:srgbClr val="000099"/>
                </a:solidFill>
                <a:effectLst>
                  <a:outerShdw blurRad="38100" dist="38100" dir="2700000" algn="tl">
                    <a:srgbClr val="C0C0C0"/>
                  </a:outerShdw>
                </a:effectLst>
              </a:rPr>
              <a:t>Доходный подход</a:t>
            </a:r>
            <a:r>
              <a:rPr lang="ru-RU" sz="2800">
                <a:solidFill>
                  <a:srgbClr val="000099"/>
                </a:solidFill>
              </a:rPr>
              <a:t> предусматривает </a:t>
            </a:r>
            <a:r>
              <a:rPr lang="ru-RU" sz="2800" i="1" u="sng">
                <a:solidFill>
                  <a:srgbClr val="000099"/>
                </a:solidFill>
              </a:rPr>
              <a:t>дисконтирование</a:t>
            </a:r>
            <a:r>
              <a:rPr lang="ru-RU" sz="2800">
                <a:solidFill>
                  <a:srgbClr val="000099"/>
                </a:solidFill>
              </a:rPr>
              <a:t> денежных потоков (будущих экономических выгод), генерируемых объектом оценки, или </a:t>
            </a:r>
            <a:r>
              <a:rPr lang="ru-RU" sz="2800" i="1" u="sng">
                <a:solidFill>
                  <a:srgbClr val="000099"/>
                </a:solidFill>
              </a:rPr>
              <a:t>капитализацию</a:t>
            </a:r>
            <a:r>
              <a:rPr lang="ru-RU" sz="2800">
                <a:solidFill>
                  <a:srgbClr val="000099"/>
                </a:solidFill>
              </a:rPr>
              <a:t> годового чистого дохода (выгоды, эффект) от объекта оценки, включая доходы от возможного возмездного предоставления другим лицам доступа к экономическим выгодам от использования объекта оценки.</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9" name="Rectangle 3"/>
          <p:cNvSpPr>
            <a:spLocks noGrp="1" noChangeArrowheads="1"/>
          </p:cNvSpPr>
          <p:nvPr>
            <p:ph type="body" idx="1"/>
          </p:nvPr>
        </p:nvSpPr>
        <p:spPr>
          <a:xfrm>
            <a:off x="468313" y="620713"/>
            <a:ext cx="8229600" cy="5254625"/>
          </a:xfrm>
        </p:spPr>
        <p:txBody>
          <a:bodyPr/>
          <a:lstStyle/>
          <a:p>
            <a:pPr>
              <a:buFont typeface="Wingdings" pitchFamily="2" charset="2"/>
              <a:buNone/>
            </a:pPr>
            <a:r>
              <a:rPr lang="ru-RU" sz="2800" b="1">
                <a:solidFill>
                  <a:srgbClr val="000099"/>
                </a:solidFill>
              </a:rPr>
              <a:t>13.</a:t>
            </a:r>
            <a:r>
              <a:rPr lang="ru-RU" sz="2800"/>
              <a:t> </a:t>
            </a:r>
            <a:r>
              <a:rPr lang="ru-RU" sz="2800">
                <a:solidFill>
                  <a:srgbClr val="000099"/>
                </a:solidFill>
              </a:rPr>
              <a:t>При применении </a:t>
            </a:r>
            <a:r>
              <a:rPr lang="ru-RU" sz="2800" u="sng">
                <a:solidFill>
                  <a:srgbClr val="000099"/>
                </a:solidFill>
              </a:rPr>
              <a:t>доходного подхода</a:t>
            </a:r>
            <a:r>
              <a:rPr lang="ru-RU" sz="2800">
                <a:solidFill>
                  <a:srgbClr val="000099"/>
                </a:solidFill>
              </a:rPr>
              <a:t> оценщик учитывает следующие положения:</a:t>
            </a:r>
          </a:p>
          <a:p>
            <a:pPr>
              <a:buFont typeface="Wingdings" pitchFamily="2" charset="2"/>
              <a:buNone/>
            </a:pPr>
            <a:r>
              <a:rPr lang="ru-RU" sz="2800" b="1">
                <a:solidFill>
                  <a:srgbClr val="000099"/>
                </a:solidFill>
              </a:rPr>
              <a:t>а)</a:t>
            </a:r>
            <a:r>
              <a:rPr lang="ru-RU" sz="2800">
                <a:solidFill>
                  <a:srgbClr val="000099"/>
                </a:solidFill>
              </a:rPr>
              <a:t> оценщик определяет будущие денежные потоки, формируемые из экономической выгоды, генерируемой объектом оценки. В общем случае выгода может образовываться из экономий на издержках, освобождения от роялти, преимуществ в прибыли, реальных лицензионных платежей, платежей по роялти, избыточного дохода или других выгод;</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2" name="Rectangle 14"/>
          <p:cNvSpPr>
            <a:spLocks noGrp="1" noChangeArrowheads="1"/>
          </p:cNvSpPr>
          <p:nvPr>
            <p:ph type="title"/>
          </p:nvPr>
        </p:nvSpPr>
        <p:spPr>
          <a:xfrm>
            <a:off x="468313" y="549275"/>
            <a:ext cx="8229600" cy="1152525"/>
          </a:xfrm>
        </p:spPr>
        <p:txBody>
          <a:bodyPr/>
          <a:lstStyle/>
          <a:p>
            <a:pPr algn="ctr">
              <a:lnSpc>
                <a:spcPct val="95000"/>
              </a:lnSpc>
            </a:pPr>
            <a:r>
              <a:rPr lang="ru-RU" sz="2800" b="1">
                <a:solidFill>
                  <a:srgbClr val="000099"/>
                </a:solidFill>
                <a:cs typeface="Aharoni" pitchFamily="2" charset="-79"/>
              </a:rPr>
              <a:t/>
            </a:r>
            <a:br>
              <a:rPr lang="ru-RU" sz="2800" b="1">
                <a:solidFill>
                  <a:srgbClr val="000099"/>
                </a:solidFill>
                <a:cs typeface="Aharoni" pitchFamily="2" charset="-79"/>
              </a:rPr>
            </a:br>
            <a:r>
              <a:rPr lang="ru-RU" sz="2800" b="1">
                <a:solidFill>
                  <a:srgbClr val="000099"/>
                </a:solidFill>
                <a:cs typeface="Aharoni" pitchFamily="2" charset="-79"/>
              </a:rPr>
              <a:t/>
            </a:r>
            <a:br>
              <a:rPr lang="ru-RU" sz="2800" b="1">
                <a:solidFill>
                  <a:srgbClr val="000099"/>
                </a:solidFill>
                <a:cs typeface="Aharoni" pitchFamily="2" charset="-79"/>
              </a:rPr>
            </a:br>
            <a:r>
              <a:rPr lang="ru-RU" sz="2800" b="1">
                <a:solidFill>
                  <a:srgbClr val="000099"/>
                </a:solidFill>
                <a:cs typeface="Aharoni" pitchFamily="2" charset="-79"/>
              </a:rPr>
              <a:t>ФЕДЕРАЛЬНЫЙ СТАНДАРТ ОЦЕНКИ N 11</a:t>
            </a:r>
            <a:r>
              <a:rPr lang="ru-RU" sz="2800">
                <a:solidFill>
                  <a:srgbClr val="006600"/>
                </a:solidFill>
              </a:rPr>
              <a:t> </a:t>
            </a:r>
            <a:br>
              <a:rPr lang="ru-RU" sz="2800">
                <a:solidFill>
                  <a:srgbClr val="006600"/>
                </a:solidFill>
              </a:rPr>
            </a:br>
            <a:r>
              <a:rPr lang="ru-RU" sz="2800">
                <a:solidFill>
                  <a:srgbClr val="006600"/>
                </a:solidFill>
              </a:rPr>
              <a:t/>
            </a:r>
            <a:br>
              <a:rPr lang="ru-RU" sz="2800">
                <a:solidFill>
                  <a:srgbClr val="006600"/>
                </a:solidFill>
              </a:rPr>
            </a:br>
            <a:r>
              <a:rPr lang="ru-RU" sz="2400" b="1" i="1">
                <a:solidFill>
                  <a:srgbClr val="000099"/>
                </a:solidFill>
                <a:effectLst>
                  <a:outerShdw blurRad="38100" dist="38100" dir="2700000" algn="tl">
                    <a:srgbClr val="C0C0C0"/>
                  </a:outerShdw>
                </a:effectLst>
                <a:latin typeface="Bookman Old Style" pitchFamily="18" charset="0"/>
                <a:cs typeface="Aharoni" pitchFamily="2" charset="-79"/>
              </a:rPr>
              <a:t>Приказ Минэкономразвития России от 22.06.2015 </a:t>
            </a:r>
            <a:br>
              <a:rPr lang="ru-RU" sz="2400" b="1" i="1">
                <a:solidFill>
                  <a:srgbClr val="000099"/>
                </a:solidFill>
                <a:effectLst>
                  <a:outerShdw blurRad="38100" dist="38100" dir="2700000" algn="tl">
                    <a:srgbClr val="C0C0C0"/>
                  </a:outerShdw>
                </a:effectLst>
                <a:latin typeface="Bookman Old Style" pitchFamily="18" charset="0"/>
                <a:cs typeface="Aharoni" pitchFamily="2" charset="-79"/>
              </a:rPr>
            </a:br>
            <a:r>
              <a:rPr lang="ru-RU" sz="2400" b="1" i="1">
                <a:solidFill>
                  <a:srgbClr val="000099"/>
                </a:solidFill>
                <a:effectLst>
                  <a:outerShdw blurRad="38100" dist="38100" dir="2700000" algn="tl">
                    <a:srgbClr val="C0C0C0"/>
                  </a:outerShdw>
                </a:effectLst>
                <a:latin typeface="Bookman Old Style" pitchFamily="18" charset="0"/>
                <a:cs typeface="Aharoni" pitchFamily="2" charset="-79"/>
              </a:rPr>
              <a:t>N 385</a:t>
            </a:r>
            <a:r>
              <a:rPr lang="ru-RU"/>
              <a:t> </a:t>
            </a:r>
          </a:p>
        </p:txBody>
      </p:sp>
      <p:sp>
        <p:nvSpPr>
          <p:cNvPr id="12303" name="Rectangle 15"/>
          <p:cNvSpPr>
            <a:spLocks noGrp="1" noChangeArrowheads="1"/>
          </p:cNvSpPr>
          <p:nvPr>
            <p:ph type="body" sz="half" idx="1"/>
          </p:nvPr>
        </p:nvSpPr>
        <p:spPr>
          <a:xfrm>
            <a:off x="0" y="3789363"/>
            <a:ext cx="9144000" cy="4464050"/>
          </a:xfrm>
        </p:spPr>
        <p:txBody>
          <a:bodyPr/>
          <a:lstStyle/>
          <a:p>
            <a:pPr>
              <a:buFont typeface="Wingdings" pitchFamily="2" charset="2"/>
              <a:buNone/>
            </a:pPr>
            <a:r>
              <a:rPr lang="ru-RU">
                <a:solidFill>
                  <a:srgbClr val="000099"/>
                </a:solidFill>
              </a:rPr>
              <a:t>Проведение оценки объектов НА и ИС проводится в соответствии с требованиями законодательства об оценочной деятельности</a:t>
            </a:r>
          </a:p>
        </p:txBody>
      </p:sp>
    </p:spTree>
    <p:custDataLst>
      <p:tags r:id="rId1"/>
    </p:custData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3" name="Rectangle 3"/>
          <p:cNvSpPr>
            <a:spLocks noGrp="1" noChangeArrowheads="1"/>
          </p:cNvSpPr>
          <p:nvPr>
            <p:ph type="body" idx="1"/>
          </p:nvPr>
        </p:nvSpPr>
        <p:spPr>
          <a:xfrm>
            <a:off x="468313" y="908050"/>
            <a:ext cx="8229600" cy="4967288"/>
          </a:xfrm>
        </p:spPr>
        <p:txBody>
          <a:bodyPr/>
          <a:lstStyle/>
          <a:p>
            <a:pPr>
              <a:buFont typeface="Wingdings" pitchFamily="2" charset="2"/>
              <a:buNone/>
            </a:pPr>
            <a:r>
              <a:rPr lang="ru-RU" sz="3000" b="1">
                <a:solidFill>
                  <a:srgbClr val="000099"/>
                </a:solidFill>
              </a:rPr>
              <a:t>б)</a:t>
            </a:r>
            <a:r>
              <a:rPr lang="ru-RU" sz="3000">
                <a:solidFill>
                  <a:srgbClr val="000099"/>
                </a:solidFill>
              </a:rPr>
              <a:t> период, в течение которого объект оценки способен приносить экономические выгоды, как правило, ограничивается сроком действия правовой охраны или сроком действия лицензионного договора. Продолжительность срока полезного использования объекта оценки может быть сокращена исходя из экономической нецелесообразности дальнейшего его использования;</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Rectangle 3"/>
          <p:cNvSpPr>
            <a:spLocks noGrp="1" noChangeArrowheads="1"/>
          </p:cNvSpPr>
          <p:nvPr>
            <p:ph type="body" idx="1"/>
          </p:nvPr>
        </p:nvSpPr>
        <p:spPr>
          <a:xfrm>
            <a:off x="457200" y="692150"/>
            <a:ext cx="8229600" cy="5175250"/>
          </a:xfrm>
        </p:spPr>
        <p:txBody>
          <a:bodyPr/>
          <a:lstStyle/>
          <a:p>
            <a:pPr>
              <a:lnSpc>
                <a:spcPct val="80000"/>
              </a:lnSpc>
              <a:buFont typeface="Wingdings" pitchFamily="2" charset="2"/>
              <a:buNone/>
            </a:pPr>
            <a:r>
              <a:rPr lang="ru-RU" sz="2800" b="1">
                <a:solidFill>
                  <a:srgbClr val="000099"/>
                </a:solidFill>
              </a:rPr>
              <a:t>в)</a:t>
            </a:r>
            <a:r>
              <a:rPr lang="ru-RU" sz="2800">
                <a:solidFill>
                  <a:srgbClr val="000099"/>
                </a:solidFill>
              </a:rPr>
              <a:t> </a:t>
            </a:r>
            <a:r>
              <a:rPr lang="ru-RU" sz="2800" b="1" u="sng">
                <a:solidFill>
                  <a:srgbClr val="000099"/>
                </a:solidFill>
              </a:rPr>
              <a:t>ставка дисконтирования</a:t>
            </a:r>
            <a:r>
              <a:rPr lang="ru-RU" sz="2800">
                <a:solidFill>
                  <a:srgbClr val="000099"/>
                </a:solidFill>
              </a:rPr>
              <a:t> рассчитывается одним из следующих методов:</a:t>
            </a:r>
          </a:p>
          <a:p>
            <a:pPr>
              <a:lnSpc>
                <a:spcPct val="80000"/>
              </a:lnSpc>
              <a:buFont typeface="Wingdings" pitchFamily="2" charset="2"/>
              <a:buNone/>
            </a:pPr>
            <a:r>
              <a:rPr lang="ru-RU" sz="2800">
                <a:solidFill>
                  <a:srgbClr val="000099"/>
                </a:solidFill>
              </a:rPr>
              <a:t>- на основе анализа рыночных показателей, отражающих доходность аналогичных объекту оценки объектов;</a:t>
            </a:r>
          </a:p>
          <a:p>
            <a:pPr>
              <a:lnSpc>
                <a:spcPct val="80000"/>
              </a:lnSpc>
              <a:buFont typeface="Wingdings" pitchFamily="2" charset="2"/>
              <a:buNone/>
            </a:pPr>
            <a:r>
              <a:rPr lang="ru-RU" sz="2800">
                <a:solidFill>
                  <a:srgbClr val="000099"/>
                </a:solidFill>
              </a:rPr>
              <a:t>- на основе средневзвешенной стоимости капитала организации (бизнеса), использующей объект оценки;</a:t>
            </a:r>
          </a:p>
          <a:p>
            <a:pPr>
              <a:lnSpc>
                <a:spcPct val="80000"/>
              </a:lnSpc>
              <a:buFont typeface="Wingdings" pitchFamily="2" charset="2"/>
              <a:buNone/>
            </a:pPr>
            <a:r>
              <a:rPr lang="ru-RU" sz="2800">
                <a:solidFill>
                  <a:srgbClr val="000099"/>
                </a:solidFill>
              </a:rPr>
              <a:t>- кумулятивным способом, основанным на определении безрисковой ставки использования денежных средств, ожидаемого уровня инфляции и размера премиальной надбавки за риски, связанные с инвестицией в объект оценки;</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3"/>
          <p:cNvSpPr>
            <a:spLocks noGrp="1" noChangeArrowheads="1"/>
          </p:cNvSpPr>
          <p:nvPr>
            <p:ph type="body" idx="1"/>
          </p:nvPr>
        </p:nvSpPr>
        <p:spPr>
          <a:xfrm>
            <a:off x="457200" y="476250"/>
            <a:ext cx="8229600" cy="5391150"/>
          </a:xfrm>
        </p:spPr>
        <p:txBody>
          <a:bodyPr/>
          <a:lstStyle/>
          <a:p>
            <a:pPr>
              <a:lnSpc>
                <a:spcPct val="90000"/>
              </a:lnSpc>
              <a:buFont typeface="Wingdings" pitchFamily="2" charset="2"/>
              <a:buNone/>
            </a:pPr>
            <a:r>
              <a:rPr lang="ru-RU" sz="2600" b="1">
                <a:solidFill>
                  <a:srgbClr val="000099"/>
                </a:solidFill>
              </a:rPr>
              <a:t>г)</a:t>
            </a:r>
            <a:r>
              <a:rPr lang="ru-RU" sz="2600">
                <a:solidFill>
                  <a:srgbClr val="000099"/>
                </a:solidFill>
              </a:rPr>
              <a:t> </a:t>
            </a:r>
            <a:r>
              <a:rPr lang="ru-RU" sz="2600" b="1" i="1" u="sng">
                <a:solidFill>
                  <a:srgbClr val="000099"/>
                </a:solidFill>
              </a:rPr>
              <a:t>ставка капитализации</a:t>
            </a:r>
            <a:r>
              <a:rPr lang="ru-RU" sz="2600">
                <a:solidFill>
                  <a:srgbClr val="000099"/>
                </a:solidFill>
              </a:rPr>
              <a:t> может использоваться при применении оценочных коэффициентов, таких как мультипликаторы "цена/прибыль", или при корректировке ставки дисконтирования с целью отражения любого будущего роста денежного потока от использования объекта оценки в постпрогнозном периоде;</a:t>
            </a:r>
          </a:p>
          <a:p>
            <a:pPr>
              <a:lnSpc>
                <a:spcPct val="90000"/>
              </a:lnSpc>
              <a:buFont typeface="Wingdings" pitchFamily="2" charset="2"/>
              <a:buNone/>
            </a:pPr>
            <a:r>
              <a:rPr lang="ru-RU" sz="2600" b="1">
                <a:solidFill>
                  <a:srgbClr val="000099"/>
                </a:solidFill>
              </a:rPr>
              <a:t>д)</a:t>
            </a:r>
            <a:r>
              <a:rPr lang="ru-RU" sz="2600">
                <a:solidFill>
                  <a:srgbClr val="000099"/>
                </a:solidFill>
              </a:rPr>
              <a:t> в дополнение к капитализации дохода от использования нематериального актива необходимо учитывать любые доступные для правообладателя объекта оценки налоговые выгоды и преимущества, включая эффекты от амортизации оцениваемого нематериального актива, соответствующие нормам действующего законодательства, и ввести в денежные потоки соответствующие корректировки.</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body" idx="1"/>
          </p:nvPr>
        </p:nvSpPr>
        <p:spPr>
          <a:xfrm>
            <a:off x="457200" y="549275"/>
            <a:ext cx="8229600" cy="5318125"/>
          </a:xfrm>
        </p:spPr>
        <p:txBody>
          <a:bodyPr/>
          <a:lstStyle/>
          <a:p>
            <a:pPr>
              <a:buFont typeface="Wingdings" pitchFamily="2" charset="2"/>
              <a:buNone/>
            </a:pPr>
            <a:r>
              <a:rPr lang="ru-RU" sz="2800" b="1">
                <a:solidFill>
                  <a:srgbClr val="000099"/>
                </a:solidFill>
              </a:rPr>
              <a:t>14.</a:t>
            </a:r>
            <a:r>
              <a:rPr lang="ru-RU" sz="2800">
                <a:solidFill>
                  <a:srgbClr val="000099"/>
                </a:solidFill>
              </a:rPr>
              <a:t> </a:t>
            </a:r>
            <a:r>
              <a:rPr lang="ru-RU" sz="2800" b="1">
                <a:solidFill>
                  <a:srgbClr val="000099"/>
                </a:solidFill>
              </a:rPr>
              <a:t>Стоимость</a:t>
            </a:r>
            <a:r>
              <a:rPr lang="ru-RU" sz="2800">
                <a:solidFill>
                  <a:srgbClr val="000099"/>
                </a:solidFill>
              </a:rPr>
              <a:t> бизнесобразующих </a:t>
            </a:r>
            <a:r>
              <a:rPr lang="ru-RU" sz="2800" b="1">
                <a:solidFill>
                  <a:srgbClr val="000099"/>
                </a:solidFill>
              </a:rPr>
              <a:t>нематериальных активов</a:t>
            </a:r>
            <a:r>
              <a:rPr lang="ru-RU" sz="2800">
                <a:solidFill>
                  <a:srgbClr val="000099"/>
                </a:solidFill>
              </a:rPr>
              <a:t>, которые создают прибыль в комплексе с другими активами бизнеса (например, сложный объект, единая технология, лицензия на осуществление вида деятельности, проекты научно-исследовательских работ, опытно-конструкторских и технологических работ, лицензии на пользование недрами и другие аналогичные нематериальные активы) может оцениваться в составе всего бизнеса на основе </a:t>
            </a:r>
            <a:r>
              <a:rPr lang="ru-RU" sz="2800" b="1">
                <a:solidFill>
                  <a:srgbClr val="000099"/>
                </a:solidFill>
              </a:rPr>
              <a:t>избыточной прибыли</a:t>
            </a:r>
            <a:r>
              <a:rPr lang="ru-RU" sz="2800">
                <a:solidFill>
                  <a:srgbClr val="000099"/>
                </a:solidFill>
              </a:rPr>
              <a:t>. </a:t>
            </a: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type="body" idx="1"/>
          </p:nvPr>
        </p:nvSpPr>
        <p:spPr>
          <a:xfrm>
            <a:off x="457200" y="476250"/>
            <a:ext cx="8229600" cy="5391150"/>
          </a:xfrm>
        </p:spPr>
        <p:txBody>
          <a:bodyPr/>
          <a:lstStyle/>
          <a:p>
            <a:pPr>
              <a:lnSpc>
                <a:spcPct val="90000"/>
              </a:lnSpc>
              <a:buFont typeface="Wingdings" pitchFamily="2" charset="2"/>
              <a:buNone/>
            </a:pPr>
            <a:r>
              <a:rPr lang="ru-RU">
                <a:solidFill>
                  <a:srgbClr val="000099"/>
                </a:solidFill>
              </a:rPr>
              <a:t>Для этого вначале формируется денежный </a:t>
            </a:r>
            <a:r>
              <a:rPr lang="ru-RU" u="sng">
                <a:solidFill>
                  <a:srgbClr val="000099"/>
                </a:solidFill>
              </a:rPr>
              <a:t>поток от всего бизнеса</a:t>
            </a:r>
            <a:r>
              <a:rPr lang="ru-RU">
                <a:solidFill>
                  <a:srgbClr val="000099"/>
                </a:solidFill>
              </a:rPr>
              <a:t>; устанавливаются экономические ренты (выгоды), приходящиеся на сопутствующие (материальные, финансовые, отдельно идентифицированные нематериальные) активы бизнеса, не входящие в объект оценки; из денежного потока от всего бизнеса вычитаются те доли денежных потоков, которые относятся к сопутствующим активам. </a:t>
            </a: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type="body" idx="1"/>
          </p:nvPr>
        </p:nvSpPr>
        <p:spPr>
          <a:xfrm>
            <a:off x="539750" y="620713"/>
            <a:ext cx="8229600" cy="5318125"/>
          </a:xfrm>
        </p:spPr>
        <p:txBody>
          <a:bodyPr/>
          <a:lstStyle/>
          <a:p>
            <a:pPr>
              <a:buFont typeface="Wingdings" pitchFamily="2" charset="2"/>
              <a:buNone/>
            </a:pPr>
            <a:r>
              <a:rPr lang="ru-RU" sz="2800">
                <a:solidFill>
                  <a:srgbClr val="000099"/>
                </a:solidFill>
              </a:rPr>
              <a:t>   Результат представляет собой избыточную прибыль, приписываемую оцениваемому нематериальному активу. </a:t>
            </a:r>
            <a:r>
              <a:rPr lang="ru-RU" sz="2800" b="1">
                <a:solidFill>
                  <a:srgbClr val="000099"/>
                </a:solidFill>
              </a:rPr>
              <a:t>Стоимость нематериального актива</a:t>
            </a:r>
            <a:r>
              <a:rPr lang="ru-RU" sz="2800">
                <a:solidFill>
                  <a:srgbClr val="000099"/>
                </a:solidFill>
              </a:rPr>
              <a:t> определяется как приведенная стоимость остаточного денежного потока (избыточной прибыли). Денежный поток, создаваемый оцениваемым нематериальным активом, не может превышать денежного потока от всего бизнеса (использующего эти нематериальные активы) в целом. </a:t>
            </a: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a:xfrm>
            <a:off x="457200" y="457200"/>
            <a:ext cx="8229600" cy="1171575"/>
          </a:xfrm>
        </p:spPr>
        <p:txBody>
          <a:bodyPr/>
          <a:lstStyle/>
          <a:p>
            <a:r>
              <a:rPr lang="ru-RU" sz="2800" b="1">
                <a:solidFill>
                  <a:srgbClr val="000099"/>
                </a:solidFill>
              </a:rPr>
              <a:t>15.</a:t>
            </a:r>
            <a:r>
              <a:rPr lang="ru-RU" sz="2800">
                <a:solidFill>
                  <a:srgbClr val="000099"/>
                </a:solidFill>
              </a:rPr>
              <a:t> При применении </a:t>
            </a:r>
            <a:r>
              <a:rPr lang="ru-RU" sz="2800" b="1" u="sng">
                <a:solidFill>
                  <a:srgbClr val="000099"/>
                </a:solidFill>
              </a:rPr>
              <a:t>затратного подхода</a:t>
            </a:r>
            <a:r>
              <a:rPr lang="ru-RU" sz="2800">
                <a:solidFill>
                  <a:srgbClr val="000099"/>
                </a:solidFill>
              </a:rPr>
              <a:t> оценщик учитывает следующие положения:</a:t>
            </a:r>
          </a:p>
        </p:txBody>
      </p:sp>
      <p:sp>
        <p:nvSpPr>
          <p:cNvPr id="246787" name="Rectangle 3"/>
          <p:cNvSpPr>
            <a:spLocks noGrp="1" noChangeArrowheads="1"/>
          </p:cNvSpPr>
          <p:nvPr>
            <p:ph type="body" idx="1"/>
          </p:nvPr>
        </p:nvSpPr>
        <p:spPr>
          <a:xfrm>
            <a:off x="468313" y="1628775"/>
            <a:ext cx="8229600" cy="4464050"/>
          </a:xfrm>
        </p:spPr>
        <p:txBody>
          <a:bodyPr/>
          <a:lstStyle/>
          <a:p>
            <a:pPr>
              <a:lnSpc>
                <a:spcPct val="80000"/>
              </a:lnSpc>
              <a:buFont typeface="Wingdings" pitchFamily="2" charset="2"/>
              <a:buNone/>
            </a:pPr>
            <a:r>
              <a:rPr lang="ru-RU" sz="2400"/>
              <a:t>   </a:t>
            </a:r>
            <a:r>
              <a:rPr lang="ru-RU" sz="2400" b="1">
                <a:solidFill>
                  <a:srgbClr val="000099"/>
                </a:solidFill>
              </a:rPr>
              <a:t>а)</a:t>
            </a:r>
            <a:r>
              <a:rPr lang="ru-RU" sz="2400">
                <a:solidFill>
                  <a:srgbClr val="000099"/>
                </a:solidFill>
              </a:rPr>
              <a:t> затратный подход к оценке объекта оценки целесообразно применять:</a:t>
            </a:r>
          </a:p>
          <a:p>
            <a:pPr>
              <a:lnSpc>
                <a:spcPct val="80000"/>
              </a:lnSpc>
            </a:pPr>
            <a:r>
              <a:rPr lang="ru-RU" sz="2400">
                <a:solidFill>
                  <a:srgbClr val="000099"/>
                </a:solidFill>
              </a:rPr>
              <a:t>при оценке стоимости объектов оценки, созданных самими правообладателями;</a:t>
            </a:r>
          </a:p>
          <a:p>
            <a:pPr>
              <a:lnSpc>
                <a:spcPct val="80000"/>
              </a:lnSpc>
            </a:pPr>
            <a:r>
              <a:rPr lang="ru-RU" sz="2400">
                <a:solidFill>
                  <a:srgbClr val="000099"/>
                </a:solidFill>
              </a:rPr>
              <a:t>при недостаточности данных, необходимых для применения сравнительного и доходного подходов;</a:t>
            </a:r>
          </a:p>
          <a:p>
            <a:pPr>
              <a:lnSpc>
                <a:spcPct val="80000"/>
              </a:lnSpc>
              <a:buFont typeface="Wingdings" pitchFamily="2" charset="2"/>
              <a:buNone/>
            </a:pPr>
            <a:r>
              <a:rPr lang="ru-RU" sz="2400">
                <a:solidFill>
                  <a:srgbClr val="000099"/>
                </a:solidFill>
              </a:rPr>
              <a:t>   </a:t>
            </a:r>
            <a:r>
              <a:rPr lang="ru-RU" sz="2400" b="1">
                <a:solidFill>
                  <a:srgbClr val="000099"/>
                </a:solidFill>
              </a:rPr>
              <a:t>б)</a:t>
            </a:r>
            <a:r>
              <a:rPr lang="ru-RU" sz="2400">
                <a:solidFill>
                  <a:srgbClr val="000099"/>
                </a:solidFill>
              </a:rPr>
              <a:t> стоимость объекта оценки определяется затратным подходом, когда существует возможность его воссоздания путем определения затрат на его воспроизводство или замещение;</a:t>
            </a:r>
          </a:p>
          <a:p>
            <a:pPr>
              <a:lnSpc>
                <a:spcPct val="80000"/>
              </a:lnSpc>
              <a:buFont typeface="Wingdings" pitchFamily="2" charset="2"/>
              <a:buNone/>
            </a:pPr>
            <a:r>
              <a:rPr lang="ru-RU" sz="2400">
                <a:solidFill>
                  <a:srgbClr val="000099"/>
                </a:solidFill>
              </a:rPr>
              <a:t>   </a:t>
            </a:r>
            <a:r>
              <a:rPr lang="ru-RU" sz="2400" b="1">
                <a:solidFill>
                  <a:srgbClr val="000099"/>
                </a:solidFill>
              </a:rPr>
              <a:t>в)</a:t>
            </a:r>
            <a:r>
              <a:rPr lang="ru-RU" sz="2400">
                <a:solidFill>
                  <a:srgbClr val="000099"/>
                </a:solidFill>
              </a:rPr>
              <a:t> входные переменные, которые учитываются при применении затратного подхода к оценке нематериальных активов, включают:</a:t>
            </a: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1" name="Rectangle 3"/>
          <p:cNvSpPr>
            <a:spLocks noGrp="1" noChangeArrowheads="1"/>
          </p:cNvSpPr>
          <p:nvPr>
            <p:ph type="body" idx="1"/>
          </p:nvPr>
        </p:nvSpPr>
        <p:spPr>
          <a:xfrm>
            <a:off x="457200" y="476250"/>
            <a:ext cx="8229600" cy="5391150"/>
          </a:xfrm>
        </p:spPr>
        <p:txBody>
          <a:bodyPr/>
          <a:lstStyle/>
          <a:p>
            <a:r>
              <a:rPr lang="ru-RU" sz="2800">
                <a:solidFill>
                  <a:srgbClr val="000099"/>
                </a:solidFill>
              </a:rPr>
              <a:t>затраты на разработку или приобретение идентичного объекта или объекта с аналогичными полезными свойствами;</a:t>
            </a:r>
          </a:p>
          <a:p>
            <a:r>
              <a:rPr lang="ru-RU" sz="2800">
                <a:solidFill>
                  <a:srgbClr val="000099"/>
                </a:solidFill>
              </a:rPr>
              <a:t>любые корректировки затрат на разработку или приобретение, необходимые для отражения специфических характеристик объекта оценки, в том числе его функционального и экономического устареваний;</a:t>
            </a:r>
          </a:p>
          <a:p>
            <a:r>
              <a:rPr lang="ru-RU" sz="2800">
                <a:solidFill>
                  <a:srgbClr val="000099"/>
                </a:solidFill>
              </a:rPr>
              <a:t>экономическая выгода разработчика объекта оценки;</a:t>
            </a: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5" name="Rectangle 3"/>
          <p:cNvSpPr>
            <a:spLocks noGrp="1" noChangeArrowheads="1"/>
          </p:cNvSpPr>
          <p:nvPr>
            <p:ph type="body" idx="1"/>
          </p:nvPr>
        </p:nvSpPr>
        <p:spPr>
          <a:xfrm>
            <a:off x="468313" y="476250"/>
            <a:ext cx="8229600" cy="5391150"/>
          </a:xfrm>
        </p:spPr>
        <p:txBody>
          <a:bodyPr/>
          <a:lstStyle/>
          <a:p>
            <a:pPr marL="609600" indent="-609600">
              <a:lnSpc>
                <a:spcPct val="80000"/>
              </a:lnSpc>
              <a:buFont typeface="Wingdings" pitchFamily="2" charset="2"/>
              <a:buNone/>
            </a:pPr>
            <a:r>
              <a:rPr lang="ru-RU" sz="2400" b="1">
                <a:solidFill>
                  <a:srgbClr val="000099"/>
                </a:solidFill>
              </a:rPr>
              <a:t>г)</a:t>
            </a:r>
            <a:r>
              <a:rPr lang="ru-RU" sz="2400">
                <a:solidFill>
                  <a:srgbClr val="000099"/>
                </a:solidFill>
              </a:rPr>
              <a:t> </a:t>
            </a:r>
            <a:r>
              <a:rPr lang="ru-RU" sz="2400" u="sng">
                <a:solidFill>
                  <a:srgbClr val="000099"/>
                </a:solidFill>
              </a:rPr>
              <a:t>затраты на разработку</a:t>
            </a:r>
            <a:r>
              <a:rPr lang="ru-RU" sz="2400">
                <a:solidFill>
                  <a:srgbClr val="000099"/>
                </a:solidFill>
              </a:rPr>
              <a:t> объекта оценки могут включать расходы по оплате труда и иные виды вознаграждения, оплату материалов, накладных расходов, а также юридические издержки по правовой охране, налоги, предпринимательскую прибыль в период разработки объекта оценки;</a:t>
            </a:r>
          </a:p>
          <a:p>
            <a:pPr marL="609600" indent="-609600">
              <a:lnSpc>
                <a:spcPct val="80000"/>
              </a:lnSpc>
              <a:buFont typeface="Wingdings" pitchFamily="2" charset="2"/>
              <a:buNone/>
            </a:pPr>
            <a:r>
              <a:rPr lang="ru-RU" sz="2400" b="1">
                <a:solidFill>
                  <a:srgbClr val="000099"/>
                </a:solidFill>
              </a:rPr>
              <a:t>д)</a:t>
            </a:r>
            <a:r>
              <a:rPr lang="ru-RU" sz="2400">
                <a:solidFill>
                  <a:srgbClr val="000099"/>
                </a:solidFill>
              </a:rPr>
              <a:t> в случае использования исторических </a:t>
            </a:r>
            <a:r>
              <a:rPr lang="ru-RU" sz="2400" u="sng">
                <a:solidFill>
                  <a:srgbClr val="000099"/>
                </a:solidFill>
              </a:rPr>
              <a:t>(первоначальных) затрат</a:t>
            </a:r>
            <a:r>
              <a:rPr lang="ru-RU" sz="2400">
                <a:solidFill>
                  <a:srgbClr val="000099"/>
                </a:solidFill>
              </a:rPr>
              <a:t> </a:t>
            </a:r>
            <a:r>
              <a:rPr lang="ru-RU" sz="2400" u="sng">
                <a:solidFill>
                  <a:srgbClr val="000099"/>
                </a:solidFill>
              </a:rPr>
              <a:t>на создание</a:t>
            </a:r>
            <a:r>
              <a:rPr lang="ru-RU" sz="2400">
                <a:solidFill>
                  <a:srgbClr val="000099"/>
                </a:solidFill>
              </a:rPr>
              <a:t> объекта оценки необходимо будет привести их к текущей дате с помощью наиболее подходящего индекса;</a:t>
            </a:r>
          </a:p>
          <a:p>
            <a:pPr marL="609600" indent="-609600">
              <a:lnSpc>
                <a:spcPct val="80000"/>
              </a:lnSpc>
              <a:buFont typeface="Wingdings" pitchFamily="2" charset="2"/>
              <a:buNone/>
            </a:pPr>
            <a:r>
              <a:rPr lang="ru-RU" sz="2400" b="1">
                <a:solidFill>
                  <a:srgbClr val="000099"/>
                </a:solidFill>
              </a:rPr>
              <a:t>е)</a:t>
            </a:r>
            <a:r>
              <a:rPr lang="ru-RU" sz="2400">
                <a:solidFill>
                  <a:srgbClr val="000099"/>
                </a:solidFill>
              </a:rPr>
              <a:t> при определении </a:t>
            </a:r>
            <a:r>
              <a:rPr lang="ru-RU" sz="2400" u="sng">
                <a:solidFill>
                  <a:srgbClr val="000099"/>
                </a:solidFill>
              </a:rPr>
              <a:t>затрат на воспроизводство</a:t>
            </a:r>
            <a:r>
              <a:rPr lang="ru-RU" sz="2400">
                <a:solidFill>
                  <a:srgbClr val="000099"/>
                </a:solidFill>
              </a:rPr>
              <a:t> объекта оценки оценщик определяет стоимость воссоздания новой точной копии объекта оценки. Затраты в этом случае определяются исходя из действующих на дату оценки цен на услуги с использованием знаний, опыта и навыков авторов-разработчиков (при наличии) объекта оценки;</a:t>
            </a: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9" name="Rectangle 3"/>
          <p:cNvSpPr>
            <a:spLocks noGrp="1" noChangeArrowheads="1"/>
          </p:cNvSpPr>
          <p:nvPr>
            <p:ph type="body" idx="1"/>
          </p:nvPr>
        </p:nvSpPr>
        <p:spPr>
          <a:xfrm>
            <a:off x="468313" y="620713"/>
            <a:ext cx="8229600" cy="5254625"/>
          </a:xfrm>
        </p:spPr>
        <p:txBody>
          <a:bodyPr/>
          <a:lstStyle/>
          <a:p>
            <a:pPr>
              <a:lnSpc>
                <a:spcPct val="90000"/>
              </a:lnSpc>
              <a:buFont typeface="Wingdings" pitchFamily="2" charset="2"/>
              <a:buNone/>
            </a:pPr>
            <a:r>
              <a:rPr lang="ru-RU" sz="2800" b="1">
                <a:solidFill>
                  <a:srgbClr val="000099"/>
                </a:solidFill>
              </a:rPr>
              <a:t>ж)</a:t>
            </a:r>
            <a:r>
              <a:rPr lang="ru-RU" sz="2800">
                <a:solidFill>
                  <a:srgbClr val="000099"/>
                </a:solidFill>
              </a:rPr>
              <a:t> при определении </a:t>
            </a:r>
            <a:r>
              <a:rPr lang="ru-RU" sz="2800" u="sng">
                <a:solidFill>
                  <a:srgbClr val="000099"/>
                </a:solidFill>
              </a:rPr>
              <a:t>затрат на создание объекта</a:t>
            </a:r>
            <a:r>
              <a:rPr lang="ru-RU" sz="2800">
                <a:solidFill>
                  <a:srgbClr val="000099"/>
                </a:solidFill>
              </a:rPr>
              <a:t>, имеющего аналогичные полезные свойства, оценщик определяет стоимость создания объекта оценки той же полезности, являющегося аналогом объекта оценки по функциональному назначению и вариантам использования. В этом случае затраты должны быть определены на основе действующих на дату оценки цен на сырье, товары, услуги, энергоносители и стоимости рабочей силы в том регионе и (или) в той отрасли экономики, в которых создаются объекты, аналогичные объекту оценки.</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68313" y="476250"/>
            <a:ext cx="8229600" cy="889000"/>
          </a:xfrm>
        </p:spPr>
        <p:txBody>
          <a:bodyPr/>
          <a:lstStyle/>
          <a:p>
            <a:r>
              <a:rPr lang="ru-RU" b="1">
                <a:solidFill>
                  <a:schemeClr val="bg2"/>
                </a:solidFill>
              </a:rPr>
              <a:t>I. Общие положения</a:t>
            </a:r>
            <a:r>
              <a:rPr lang="ru-RU"/>
              <a:t> </a:t>
            </a:r>
          </a:p>
        </p:txBody>
      </p:sp>
      <p:sp>
        <p:nvSpPr>
          <p:cNvPr id="19459" name="Rectangle 3"/>
          <p:cNvSpPr>
            <a:spLocks noGrp="1" noChangeArrowheads="1"/>
          </p:cNvSpPr>
          <p:nvPr>
            <p:ph type="body" idx="1"/>
          </p:nvPr>
        </p:nvSpPr>
        <p:spPr>
          <a:xfrm>
            <a:off x="457200" y="1412875"/>
            <a:ext cx="8229600" cy="4683125"/>
          </a:xfrm>
        </p:spPr>
        <p:txBody>
          <a:bodyPr/>
          <a:lstStyle/>
          <a:p>
            <a:pPr marL="0" indent="444500" algn="dist">
              <a:lnSpc>
                <a:spcPct val="80000"/>
              </a:lnSpc>
              <a:buFont typeface="Wingdings" pitchFamily="2" charset="2"/>
              <a:buNone/>
            </a:pPr>
            <a:r>
              <a:rPr lang="ru-RU" sz="2000">
                <a:solidFill>
                  <a:srgbClr val="000099"/>
                </a:solidFill>
              </a:rPr>
              <a:t>1. Настоящий Федеральный стандарт оценки разработан с учетом международных стандартов оценки и федеральных стандартов оценки "Общие понятия оценки, подходы и требования к проведению оценки (ФСО N 1)", "Цель оценки и виды стоимости (ФСО N 2)", "Требования к отчету об оценке (ФСО N 3)" (далее соответственно - ФСО N 1, ФСО N 2, ФСО N 3), иных федеральных стандартов оценки, регулирующих оценку отдельных видов объектов оценки, утвержденных Минэкономразвития России, и определяет требования к проведению оценки нематериальных активов и интеллектуальной собственности.. </a:t>
            </a:r>
          </a:p>
          <a:p>
            <a:pPr marL="0" indent="444500" algn="dist">
              <a:lnSpc>
                <a:spcPct val="80000"/>
              </a:lnSpc>
              <a:buFont typeface="Wingdings" pitchFamily="2" charset="2"/>
              <a:buNone/>
            </a:pPr>
            <a:r>
              <a:rPr lang="ru-RU" sz="2000">
                <a:solidFill>
                  <a:srgbClr val="000099"/>
                </a:solidFill>
              </a:rPr>
              <a:t>2. Положения настоящего Федерального стандарта оценки распространяются на проведение оценки как отдельных нематериальных активов, так и совокупности нематериальных активов.</a:t>
            </a:r>
          </a:p>
          <a:p>
            <a:pPr marL="0" indent="444500" algn="dist">
              <a:lnSpc>
                <a:spcPct val="80000"/>
              </a:lnSpc>
              <a:buFont typeface="Wingdings" pitchFamily="2" charset="2"/>
              <a:buNone/>
            </a:pPr>
            <a:r>
              <a:rPr lang="ru-RU" sz="2000">
                <a:solidFill>
                  <a:srgbClr val="000099"/>
                </a:solidFill>
              </a:rPr>
              <a:t>3. При проведении оценки стоимости нематериальных активов и интеллектуальной собственности для случаев бухгалтерского учета, статистического учета, финансовой отчетности, проверки полноты исчисления и уплаты налогов оценщик должен также соблюдать требования соответствующих нормативных правовых актов.</a:t>
            </a:r>
          </a:p>
        </p:txBody>
      </p:sp>
    </p:spTree>
    <p:custDataLst>
      <p:tags r:id="rId1"/>
    </p:custData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3" name="Rectangle 3"/>
          <p:cNvSpPr>
            <a:spLocks noGrp="1" noChangeArrowheads="1"/>
          </p:cNvSpPr>
          <p:nvPr>
            <p:ph type="body" idx="1"/>
          </p:nvPr>
        </p:nvSpPr>
        <p:spPr>
          <a:xfrm>
            <a:off x="457200" y="476250"/>
            <a:ext cx="8229600" cy="5391150"/>
          </a:xfrm>
        </p:spPr>
        <p:txBody>
          <a:bodyPr/>
          <a:lstStyle/>
          <a:p>
            <a:pPr>
              <a:lnSpc>
                <a:spcPct val="90000"/>
              </a:lnSpc>
              <a:buFont typeface="Wingdings" pitchFamily="2" charset="2"/>
              <a:buNone/>
            </a:pPr>
            <a:r>
              <a:rPr lang="ru-RU" sz="2800" b="1">
                <a:solidFill>
                  <a:srgbClr val="000099"/>
                </a:solidFill>
              </a:rPr>
              <a:t>16.</a:t>
            </a:r>
            <a:r>
              <a:rPr lang="ru-RU" sz="2800">
                <a:solidFill>
                  <a:srgbClr val="000099"/>
                </a:solidFill>
              </a:rPr>
              <a:t> При применении </a:t>
            </a:r>
            <a:r>
              <a:rPr lang="ru-RU" sz="2800" b="1" u="sng">
                <a:solidFill>
                  <a:srgbClr val="000099"/>
                </a:solidFill>
              </a:rPr>
              <a:t>сравнительного подхода</a:t>
            </a:r>
            <a:r>
              <a:rPr lang="ru-RU" sz="2800">
                <a:solidFill>
                  <a:srgbClr val="000099"/>
                </a:solidFill>
              </a:rPr>
              <a:t> к оценке объектов оценки стоимость определяется оценщиком с использованием следующей информации:</a:t>
            </a:r>
          </a:p>
          <a:p>
            <a:pPr>
              <a:lnSpc>
                <a:spcPct val="90000"/>
              </a:lnSpc>
            </a:pPr>
            <a:r>
              <a:rPr lang="ru-RU" sz="2800">
                <a:solidFill>
                  <a:srgbClr val="000099"/>
                </a:solidFill>
              </a:rPr>
              <a:t>об условиях сделок, а также о предложениях на продажу и покупку объектов-аналогов на рынке по состоянию на дату оценки или по состоянию на дату, предшествующую дате оценки, если по состоянию на дату оценки такая информация доступна;</a:t>
            </a:r>
          </a:p>
          <a:p>
            <a:pPr>
              <a:lnSpc>
                <a:spcPct val="90000"/>
              </a:lnSpc>
            </a:pPr>
            <a:r>
              <a:rPr lang="ru-RU" sz="2800">
                <a:solidFill>
                  <a:srgbClr val="000099"/>
                </a:solidFill>
              </a:rPr>
              <a:t>о влиянии ценообразующих факторов объектов-аналогов на их рыночную стоимость.</a:t>
            </a: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Rectangle 3"/>
          <p:cNvSpPr>
            <a:spLocks noGrp="1" noChangeArrowheads="1"/>
          </p:cNvSpPr>
          <p:nvPr>
            <p:ph type="body" idx="1"/>
          </p:nvPr>
        </p:nvSpPr>
        <p:spPr>
          <a:xfrm>
            <a:off x="457200" y="549275"/>
            <a:ext cx="8229600" cy="5318125"/>
          </a:xfrm>
        </p:spPr>
        <p:txBody>
          <a:bodyPr/>
          <a:lstStyle/>
          <a:p>
            <a:pPr>
              <a:buFont typeface="Wingdings" pitchFamily="2" charset="2"/>
              <a:buNone/>
            </a:pPr>
            <a:r>
              <a:rPr lang="ru-RU" sz="2800">
                <a:solidFill>
                  <a:srgbClr val="000099"/>
                </a:solidFill>
              </a:rPr>
              <a:t>Определение влияния ценообразующих факторов объектов-аналогов на их рыночную стоимость может проводиться с применением </a:t>
            </a:r>
            <a:r>
              <a:rPr lang="ru-RU" sz="2800" b="1">
                <a:solidFill>
                  <a:srgbClr val="000099"/>
                </a:solidFill>
              </a:rPr>
              <a:t>ценовых мультипликаторов</a:t>
            </a:r>
            <a:r>
              <a:rPr lang="ru-RU" sz="2800">
                <a:solidFill>
                  <a:srgbClr val="000099"/>
                </a:solidFill>
              </a:rPr>
              <a:t> - расчетных величин, отражающих соотношение между стоимостью объекта-аналога и его ценообразующим параметром при условии доказанной значимости последнего.</a:t>
            </a:r>
          </a:p>
          <a:p>
            <a:pPr>
              <a:buFont typeface="Wingdings" pitchFamily="2" charset="2"/>
              <a:buNone/>
            </a:pPr>
            <a:r>
              <a:rPr lang="ru-RU" sz="2800">
                <a:solidFill>
                  <a:srgbClr val="000099"/>
                </a:solidFill>
              </a:rPr>
              <a:t>В ряде случаев цены предложений объектов-аналогов </a:t>
            </a:r>
            <a:r>
              <a:rPr lang="ru-RU" sz="2800" u="sng">
                <a:solidFill>
                  <a:srgbClr val="000099"/>
                </a:solidFill>
              </a:rPr>
              <a:t>могут быть обоснованно скорректированы</a:t>
            </a:r>
            <a:r>
              <a:rPr lang="ru-RU" sz="2800">
                <a:solidFill>
                  <a:srgbClr val="000099"/>
                </a:solidFill>
              </a:rPr>
              <a:t>.</a:t>
            </a: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1" name="Rectangle 3"/>
          <p:cNvSpPr>
            <a:spLocks noGrp="1" noChangeArrowheads="1"/>
          </p:cNvSpPr>
          <p:nvPr>
            <p:ph type="body" idx="1"/>
          </p:nvPr>
        </p:nvSpPr>
        <p:spPr>
          <a:xfrm>
            <a:off x="457200" y="836613"/>
            <a:ext cx="8229600" cy="5030787"/>
          </a:xfrm>
        </p:spPr>
        <p:txBody>
          <a:bodyPr/>
          <a:lstStyle/>
          <a:p>
            <a:pPr indent="19050">
              <a:lnSpc>
                <a:spcPct val="90000"/>
              </a:lnSpc>
              <a:buFont typeface="Wingdings" pitchFamily="2" charset="2"/>
              <a:buNone/>
            </a:pPr>
            <a:r>
              <a:rPr lang="ru-RU" sz="2400">
                <a:solidFill>
                  <a:srgbClr val="000099"/>
                </a:solidFill>
              </a:rPr>
              <a:t>Для </a:t>
            </a:r>
            <a:r>
              <a:rPr lang="ru-RU" sz="2400" b="1">
                <a:solidFill>
                  <a:srgbClr val="000099"/>
                </a:solidFill>
              </a:rPr>
              <a:t>сравнения объекта оценки с другими объектами</a:t>
            </a:r>
            <a:r>
              <a:rPr lang="ru-RU" sz="2400">
                <a:solidFill>
                  <a:srgbClr val="000099"/>
                </a:solidFill>
              </a:rPr>
              <a:t>, с которыми были совершены сделки или которые представлены на рынке для их совершения, обычно используются следующие </a:t>
            </a:r>
            <a:r>
              <a:rPr lang="ru-RU" sz="2400" b="1">
                <a:solidFill>
                  <a:srgbClr val="000099"/>
                </a:solidFill>
              </a:rPr>
              <a:t>элементы сравнения</a:t>
            </a:r>
            <a:r>
              <a:rPr lang="ru-RU" sz="2400">
                <a:solidFill>
                  <a:srgbClr val="000099"/>
                </a:solidFill>
              </a:rPr>
              <a:t>:</a:t>
            </a:r>
          </a:p>
          <a:p>
            <a:pPr indent="19050">
              <a:lnSpc>
                <a:spcPct val="90000"/>
              </a:lnSpc>
            </a:pPr>
            <a:r>
              <a:rPr lang="ru-RU" sz="2400">
                <a:solidFill>
                  <a:srgbClr val="000099"/>
                </a:solidFill>
              </a:rPr>
              <a:t>режим предоставленной правовой охраны, включая переданные права и сроки использования интеллектуальной собственности;</a:t>
            </a:r>
          </a:p>
          <a:p>
            <a:pPr indent="19050">
              <a:lnSpc>
                <a:spcPct val="90000"/>
              </a:lnSpc>
            </a:pPr>
            <a:r>
              <a:rPr lang="ru-RU" sz="2400">
                <a:solidFill>
                  <a:srgbClr val="000099"/>
                </a:solidFill>
              </a:rPr>
              <a:t>условия финансирования сделок с нематериальными активами, включая соотношение собственных и заемных средств;</a:t>
            </a:r>
          </a:p>
          <a:p>
            <a:pPr indent="19050">
              <a:lnSpc>
                <a:spcPct val="90000"/>
              </a:lnSpc>
            </a:pPr>
            <a:r>
              <a:rPr lang="ru-RU" sz="2400">
                <a:solidFill>
                  <a:srgbClr val="000099"/>
                </a:solidFill>
              </a:rPr>
              <a:t>изменение цен на нематериальные активы за период с даты совершения сделки с объектом-аналогом до даты проведения оценки;</a:t>
            </a: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5" name="Rectangle 3"/>
          <p:cNvSpPr>
            <a:spLocks noGrp="1" noChangeArrowheads="1"/>
          </p:cNvSpPr>
          <p:nvPr>
            <p:ph type="body" idx="1"/>
          </p:nvPr>
        </p:nvSpPr>
        <p:spPr>
          <a:xfrm>
            <a:off x="457200" y="692150"/>
            <a:ext cx="8229600" cy="5175250"/>
          </a:xfrm>
        </p:spPr>
        <p:txBody>
          <a:bodyPr/>
          <a:lstStyle/>
          <a:p>
            <a:pPr>
              <a:lnSpc>
                <a:spcPct val="80000"/>
              </a:lnSpc>
            </a:pPr>
            <a:r>
              <a:rPr lang="ru-RU" sz="2400">
                <a:solidFill>
                  <a:srgbClr val="000099"/>
                </a:solidFill>
              </a:rPr>
              <a:t>отрасль, в которой были или будут использованы нематериальные активы;</a:t>
            </a:r>
          </a:p>
          <a:p>
            <a:pPr>
              <a:lnSpc>
                <a:spcPct val="80000"/>
              </a:lnSpc>
            </a:pPr>
            <a:r>
              <a:rPr lang="ru-RU" sz="2400">
                <a:solidFill>
                  <a:srgbClr val="000099"/>
                </a:solidFill>
              </a:rPr>
              <a:t>территория, на которую распространяется действие предоставляемых (оцениваемых) прав;</a:t>
            </a:r>
          </a:p>
          <a:p>
            <a:pPr>
              <a:lnSpc>
                <a:spcPct val="80000"/>
              </a:lnSpc>
            </a:pPr>
            <a:r>
              <a:rPr lang="ru-RU" sz="2400">
                <a:solidFill>
                  <a:srgbClr val="000099"/>
                </a:solidFill>
              </a:rPr>
              <a:t>функциональные, технологические, экономические характеристики выбранных объектов-аналогов, аналогичные соответствующим характеристикам объекта оценки;</a:t>
            </a:r>
          </a:p>
          <a:p>
            <a:pPr>
              <a:lnSpc>
                <a:spcPct val="80000"/>
              </a:lnSpc>
            </a:pPr>
            <a:r>
              <a:rPr lang="ru-RU" sz="2400">
                <a:solidFill>
                  <a:srgbClr val="000099"/>
                </a:solidFill>
              </a:rPr>
              <a:t>спрос на продукцию, которая может производиться или реализовываться с использованием объекта оценки;</a:t>
            </a:r>
          </a:p>
          <a:p>
            <a:pPr>
              <a:lnSpc>
                <a:spcPct val="80000"/>
              </a:lnSpc>
            </a:pPr>
            <a:r>
              <a:rPr lang="ru-RU" sz="2400">
                <a:solidFill>
                  <a:srgbClr val="000099"/>
                </a:solidFill>
              </a:rPr>
              <a:t>срок использования объекта оценки, в течение которого объект оценки способен приносить экономические выгоды;</a:t>
            </a:r>
          </a:p>
          <a:p>
            <a:pPr>
              <a:lnSpc>
                <a:spcPct val="80000"/>
              </a:lnSpc>
            </a:pPr>
            <a:r>
              <a:rPr lang="ru-RU" sz="2400">
                <a:solidFill>
                  <a:srgbClr val="000099"/>
                </a:solidFill>
              </a:rPr>
              <a:t>другие характеристики нематериального актива, влияющие на стоимость.</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p:txBody>
          <a:bodyPr/>
          <a:lstStyle/>
          <a:p>
            <a:r>
              <a:rPr lang="ru-RU" sz="4000" b="1">
                <a:solidFill>
                  <a:schemeClr val="bg2"/>
                </a:solidFill>
              </a:rPr>
              <a:t>VII. Особенности оценки деловой репутации</a:t>
            </a:r>
          </a:p>
        </p:txBody>
      </p:sp>
      <p:sp>
        <p:nvSpPr>
          <p:cNvPr id="254979" name="Rectangle 3"/>
          <p:cNvSpPr>
            <a:spLocks noGrp="1" noChangeArrowheads="1"/>
          </p:cNvSpPr>
          <p:nvPr>
            <p:ph type="body" idx="1"/>
          </p:nvPr>
        </p:nvSpPr>
        <p:spPr/>
        <p:txBody>
          <a:bodyPr/>
          <a:lstStyle/>
          <a:p>
            <a:pPr>
              <a:lnSpc>
                <a:spcPct val="80000"/>
              </a:lnSpc>
              <a:buFont typeface="Wingdings" pitchFamily="2" charset="2"/>
              <a:buNone/>
            </a:pPr>
            <a:r>
              <a:rPr lang="ru-RU" sz="2400" b="1">
                <a:solidFill>
                  <a:srgbClr val="000099"/>
                </a:solidFill>
              </a:rPr>
              <a:t>17.</a:t>
            </a:r>
            <a:r>
              <a:rPr lang="ru-RU" sz="2400">
                <a:solidFill>
                  <a:srgbClr val="000099"/>
                </a:solidFill>
              </a:rPr>
              <a:t> Для целей оценки при определении стоимости </a:t>
            </a:r>
            <a:r>
              <a:rPr lang="ru-RU" sz="2400" b="1">
                <a:solidFill>
                  <a:srgbClr val="000099"/>
                </a:solidFill>
              </a:rPr>
              <a:t>положительной деловой репутации (</a:t>
            </a:r>
            <a:r>
              <a:rPr lang="ru-RU" sz="2400" b="1" u="sng">
                <a:solidFill>
                  <a:srgbClr val="000099"/>
                </a:solidFill>
              </a:rPr>
              <a:t>гудвилл</a:t>
            </a:r>
            <a:r>
              <a:rPr lang="ru-RU" sz="2400" b="1">
                <a:solidFill>
                  <a:srgbClr val="000099"/>
                </a:solidFill>
              </a:rPr>
              <a:t>)</a:t>
            </a:r>
            <a:r>
              <a:rPr lang="ru-RU" sz="2400">
                <a:solidFill>
                  <a:srgbClr val="000099"/>
                </a:solidFill>
              </a:rPr>
              <a:t> определяется любая будущая экономическая выгода, генерируемая бизнесом или активами, которые неотделимы от данного бизнеса или групп активов, входящих в его состав. Примерами таких выгод может быть увеличение эффективности, возникающее в результате объединения бизнесов (снижение операционных затрат и экономии от масштаба, не отраженные в стоимости других активов), организационный капитал (например, выгоды, возникающие благодаря созданной сети или возможности выхода на новые рынки и тому подобное).</a:t>
            </a: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3" name="Rectangle 3"/>
          <p:cNvSpPr>
            <a:spLocks noGrp="1" noChangeArrowheads="1"/>
          </p:cNvSpPr>
          <p:nvPr>
            <p:ph type="body" idx="1"/>
          </p:nvPr>
        </p:nvSpPr>
        <p:spPr>
          <a:xfrm>
            <a:off x="457200" y="549275"/>
            <a:ext cx="8229600" cy="5318125"/>
          </a:xfrm>
        </p:spPr>
        <p:txBody>
          <a:bodyPr/>
          <a:lstStyle/>
          <a:p>
            <a:pPr>
              <a:buFont typeface="Wingdings" pitchFamily="2" charset="2"/>
              <a:buNone/>
            </a:pPr>
            <a:r>
              <a:rPr lang="ru-RU" b="1">
                <a:solidFill>
                  <a:srgbClr val="000099"/>
                </a:solidFill>
              </a:rPr>
              <a:t>18.</a:t>
            </a:r>
            <a:r>
              <a:rPr lang="ru-RU">
                <a:solidFill>
                  <a:srgbClr val="000099"/>
                </a:solidFill>
              </a:rPr>
              <a:t> Стоимость </a:t>
            </a:r>
            <a:r>
              <a:rPr lang="ru-RU" b="1">
                <a:solidFill>
                  <a:srgbClr val="000099"/>
                </a:solidFill>
              </a:rPr>
              <a:t>деловой репутации</a:t>
            </a:r>
            <a:r>
              <a:rPr lang="ru-RU">
                <a:solidFill>
                  <a:srgbClr val="000099"/>
                </a:solidFill>
              </a:rPr>
              <a:t> представляет собой </a:t>
            </a:r>
            <a:r>
              <a:rPr lang="ru-RU" b="1" i="1">
                <a:solidFill>
                  <a:srgbClr val="000099"/>
                </a:solidFill>
              </a:rPr>
              <a:t>сумму</a:t>
            </a:r>
            <a:r>
              <a:rPr lang="ru-RU" i="1">
                <a:solidFill>
                  <a:srgbClr val="000099"/>
                </a:solidFill>
              </a:rPr>
              <a:t>, </a:t>
            </a:r>
            <a:r>
              <a:rPr lang="ru-RU">
                <a:solidFill>
                  <a:srgbClr val="000099"/>
                </a:solidFill>
              </a:rPr>
              <a:t>остающуюся после вычитания из стоимости (цены покупки) организации стоимости всех идентифицируемых материальных активов, в том числе денежных, и нематериальных активов, скорректированной с учетом фактических или потенциальных обязательств.</a:t>
            </a: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r>
              <a:rPr lang="ru-RU" sz="4000" b="1">
                <a:solidFill>
                  <a:schemeClr val="bg2"/>
                </a:solidFill>
              </a:rPr>
              <a:t>VIII. Согласование результатов оценки</a:t>
            </a:r>
          </a:p>
        </p:txBody>
      </p:sp>
      <p:sp>
        <p:nvSpPr>
          <p:cNvPr id="257027" name="Rectangle 3"/>
          <p:cNvSpPr>
            <a:spLocks noGrp="1" noChangeArrowheads="1"/>
          </p:cNvSpPr>
          <p:nvPr>
            <p:ph type="body" idx="1"/>
          </p:nvPr>
        </p:nvSpPr>
        <p:spPr>
          <a:xfrm>
            <a:off x="457200" y="2420938"/>
            <a:ext cx="8229600" cy="3446462"/>
          </a:xfrm>
        </p:spPr>
        <p:txBody>
          <a:bodyPr/>
          <a:lstStyle/>
          <a:p>
            <a:pPr>
              <a:buFont typeface="Wingdings" pitchFamily="2" charset="2"/>
              <a:buNone/>
            </a:pPr>
            <a:r>
              <a:rPr lang="ru-RU" b="1">
                <a:solidFill>
                  <a:srgbClr val="000099"/>
                </a:solidFill>
              </a:rPr>
              <a:t>19.</a:t>
            </a:r>
            <a:r>
              <a:rPr lang="ru-RU">
                <a:solidFill>
                  <a:srgbClr val="000099"/>
                </a:solidFill>
              </a:rPr>
              <a:t> Согласование результатов оценки объекта оценки, полученных с использованием различных методов и подходов к оценке, осуществляется в соответствии с требованиями </a:t>
            </a:r>
            <a:r>
              <a:rPr lang="ru-RU" b="1">
                <a:solidFill>
                  <a:srgbClr val="000099"/>
                </a:solidFill>
              </a:rPr>
              <a:t>ФСО N 1</a:t>
            </a:r>
            <a:r>
              <a:rPr lang="ru-RU">
                <a:solidFill>
                  <a:srgbClr val="000099"/>
                </a:solidFill>
              </a:rPr>
              <a:t>.</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type="title"/>
          </p:nvPr>
        </p:nvSpPr>
        <p:spPr>
          <a:xfrm>
            <a:off x="827088" y="333375"/>
            <a:ext cx="7653337" cy="1008063"/>
          </a:xfrm>
          <a:noFill/>
          <a:ln/>
        </p:spPr>
        <p:txBody>
          <a:bodyPr/>
          <a:lstStyle/>
          <a:p>
            <a:r>
              <a:rPr lang="ru-RU" sz="4000" b="1">
                <a:solidFill>
                  <a:schemeClr val="bg2"/>
                </a:solidFill>
              </a:rPr>
              <a:t>II. Объекты оценки</a:t>
            </a:r>
          </a:p>
        </p:txBody>
      </p:sp>
      <p:sp>
        <p:nvSpPr>
          <p:cNvPr id="65540" name="Rectangle 4"/>
          <p:cNvSpPr>
            <a:spLocks noGrp="1" noChangeArrowheads="1"/>
          </p:cNvSpPr>
          <p:nvPr>
            <p:ph type="body" idx="1"/>
          </p:nvPr>
        </p:nvSpPr>
        <p:spPr>
          <a:xfrm>
            <a:off x="457200" y="1484313"/>
            <a:ext cx="8229600" cy="4383087"/>
          </a:xfrm>
        </p:spPr>
        <p:txBody>
          <a:bodyPr/>
          <a:lstStyle/>
          <a:p>
            <a:pPr algn="just">
              <a:buFont typeface="Wingdings" pitchFamily="2" charset="2"/>
              <a:buNone/>
            </a:pPr>
            <a:r>
              <a:rPr lang="ru-RU"/>
              <a:t>   </a:t>
            </a:r>
            <a:r>
              <a:rPr lang="ru-RU">
                <a:solidFill>
                  <a:srgbClr val="000099"/>
                </a:solidFill>
              </a:rPr>
              <a:t>Объектами оценки могут выступать </a:t>
            </a:r>
            <a:r>
              <a:rPr lang="ru-RU" u="sng">
                <a:solidFill>
                  <a:srgbClr val="000099"/>
                </a:solidFill>
              </a:rPr>
              <a:t>нематериальные активы</a:t>
            </a:r>
            <a:r>
              <a:rPr lang="ru-RU">
                <a:solidFill>
                  <a:srgbClr val="000099"/>
                </a:solidFill>
              </a:rPr>
              <a:t> - активы, которые не имеют материально-вещественной формы, проявляют себя своими экономическими свойствами, дают выгоды их собственнику (правообладателю) и генерируют для него доходы (выгоды), в том числе:</a:t>
            </a:r>
          </a:p>
        </p:txBody>
      </p:sp>
    </p:spTree>
    <p:custDataLst>
      <p:tags r:id="rId1"/>
    </p:custData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11188" y="836613"/>
            <a:ext cx="8229600" cy="3671887"/>
          </a:xfrm>
        </p:spPr>
        <p:txBody>
          <a:bodyPr/>
          <a:lstStyle/>
          <a:p>
            <a:r>
              <a:rPr lang="ru-RU" sz="3200"/>
              <a:t/>
            </a:r>
            <a:br>
              <a:rPr lang="ru-RU" sz="3200"/>
            </a:br>
            <a:r>
              <a:rPr lang="ru-RU" sz="3200"/>
              <a:t/>
            </a:r>
            <a:br>
              <a:rPr lang="ru-RU" sz="3200"/>
            </a:br>
            <a:r>
              <a:rPr lang="ru-RU" sz="3200"/>
              <a:t/>
            </a:r>
            <a:br>
              <a:rPr lang="ru-RU" sz="3200"/>
            </a:br>
            <a:r>
              <a:rPr lang="ru-RU" sz="3200">
                <a:solidFill>
                  <a:srgbClr val="000099"/>
                </a:solidFill>
              </a:rPr>
              <a:t>1) исключительные права на интеллектуальную собственность, а также иные права (право следования, право доступа и другие), относящиеся к интеллектуальной деятельности в производственной, научной, литературной и художественной областях;</a:t>
            </a:r>
            <a:br>
              <a:rPr lang="ru-RU" sz="3200">
                <a:solidFill>
                  <a:srgbClr val="000099"/>
                </a:solidFill>
              </a:rPr>
            </a:br>
            <a:endParaRPr lang="ru-RU" sz="3200">
              <a:solidFill>
                <a:srgbClr val="000099"/>
              </a:solidFill>
            </a:endParaRPr>
          </a:p>
        </p:txBody>
      </p:sp>
      <p:sp>
        <p:nvSpPr>
          <p:cNvPr id="22531" name="Rectangle 3"/>
          <p:cNvSpPr>
            <a:spLocks noGrp="1" noChangeArrowheads="1"/>
          </p:cNvSpPr>
          <p:nvPr>
            <p:ph type="body" idx="1"/>
          </p:nvPr>
        </p:nvSpPr>
        <p:spPr>
          <a:xfrm>
            <a:off x="468313" y="6381750"/>
            <a:ext cx="8229600" cy="146050"/>
          </a:xfrm>
        </p:spPr>
        <p:txBody>
          <a:bodyPr/>
          <a:lstStyle/>
          <a:p>
            <a:pPr>
              <a:lnSpc>
                <a:spcPct val="80000"/>
              </a:lnSpc>
              <a:buFont typeface="Wingdings" pitchFamily="2" charset="2"/>
              <a:buNone/>
            </a:pPr>
            <a:endParaRPr lang="ru-RU" sz="80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0" y="1052513"/>
            <a:ext cx="9144000" cy="5805487"/>
          </a:xfrm>
        </p:spPr>
        <p:txBody>
          <a:bodyPr/>
          <a:lstStyle/>
          <a:p>
            <a:pPr marL="990600" lvl="1" indent="-533400">
              <a:buFont typeface="Wingdings" pitchFamily="2" charset="2"/>
              <a:buNone/>
            </a:pPr>
            <a:r>
              <a:rPr lang="ru-RU" sz="3200">
                <a:solidFill>
                  <a:srgbClr val="000099"/>
                </a:solidFill>
              </a:rPr>
              <a:t>2) права, составляющие содержание договорных обязательств (договоров, соглашений);</a:t>
            </a:r>
          </a:p>
          <a:p>
            <a:pPr marL="990600" lvl="1" indent="-533400">
              <a:buFont typeface="Wingdings" pitchFamily="2" charset="2"/>
              <a:buNone/>
            </a:pPr>
            <a:r>
              <a:rPr lang="ru-RU" sz="3200">
                <a:solidFill>
                  <a:srgbClr val="000099"/>
                </a:solidFill>
              </a:rPr>
              <a:t>3) деловая репутация.</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50" name="Rectangle 6"/>
          <p:cNvSpPr>
            <a:spLocks noGrp="1" noChangeArrowheads="1"/>
          </p:cNvSpPr>
          <p:nvPr>
            <p:ph type="title" idx="4294967295"/>
          </p:nvPr>
        </p:nvSpPr>
        <p:spPr>
          <a:xfrm>
            <a:off x="0" y="476250"/>
            <a:ext cx="8229600" cy="1296988"/>
          </a:xfrm>
        </p:spPr>
        <p:txBody>
          <a:bodyPr/>
          <a:lstStyle/>
          <a:p>
            <a:pPr algn="ctr"/>
            <a:r>
              <a:rPr lang="ru-RU" sz="4000" b="1">
                <a:solidFill>
                  <a:schemeClr val="bg2"/>
                </a:solidFill>
              </a:rPr>
              <a:t>III. Общие требования к проведению оценки</a:t>
            </a:r>
          </a:p>
        </p:txBody>
      </p:sp>
      <p:sp>
        <p:nvSpPr>
          <p:cNvPr id="210951" name="Rectangle 7"/>
          <p:cNvSpPr>
            <a:spLocks noGrp="1" noChangeArrowheads="1"/>
          </p:cNvSpPr>
          <p:nvPr>
            <p:ph type="body" idx="4294967295"/>
          </p:nvPr>
        </p:nvSpPr>
        <p:spPr>
          <a:xfrm>
            <a:off x="0" y="1989138"/>
            <a:ext cx="8697913" cy="3886200"/>
          </a:xfrm>
        </p:spPr>
        <p:txBody>
          <a:bodyPr/>
          <a:lstStyle/>
          <a:p>
            <a:pPr lvl="2">
              <a:buFont typeface="Wingdings" pitchFamily="2" charset="2"/>
              <a:buNone/>
            </a:pPr>
            <a:r>
              <a:rPr lang="ru-RU">
                <a:solidFill>
                  <a:srgbClr val="000099"/>
                </a:solidFill>
              </a:rPr>
              <a:t>5. Для проведения оценки стоимости объекта оценки оценщик осуществляет:</a:t>
            </a:r>
          </a:p>
          <a:p>
            <a:pPr lvl="2"/>
            <a:r>
              <a:rPr lang="ru-RU" b="1">
                <a:solidFill>
                  <a:srgbClr val="000099"/>
                </a:solidFill>
              </a:rPr>
              <a:t>анализ рынка</a:t>
            </a:r>
            <a:r>
              <a:rPr lang="ru-RU">
                <a:solidFill>
                  <a:srgbClr val="000099"/>
                </a:solidFill>
              </a:rPr>
              <a:t> объекта оценки и рынка товаров, работ, услуг, производимых и реализуемых с его использованием, а также других внешних факторов, влияющих на его стоимость;</a:t>
            </a:r>
          </a:p>
          <a:p>
            <a:pPr lvl="2"/>
            <a:r>
              <a:rPr lang="ru-RU" b="1">
                <a:solidFill>
                  <a:srgbClr val="000099"/>
                </a:solidFill>
              </a:rPr>
              <a:t>анализ состояния экономического положения</a:t>
            </a:r>
            <a:r>
              <a:rPr lang="ru-RU">
                <a:solidFill>
                  <a:srgbClr val="000099"/>
                </a:solidFill>
              </a:rPr>
              <a:t> в стране, отрасли и регионе, а также иных факторов, влияющих на рынок объекта оценки и рынка продукции (товаров, работ, услуг), производимой и реализуемой с использованием объекта оценки;</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4294967295"/>
          </p:nvPr>
        </p:nvSpPr>
        <p:spPr>
          <a:xfrm>
            <a:off x="539750" y="836613"/>
            <a:ext cx="8353425" cy="5113337"/>
          </a:xfrm>
        </p:spPr>
        <p:txBody>
          <a:bodyPr/>
          <a:lstStyle/>
          <a:p>
            <a:pPr lvl="2"/>
            <a:endParaRPr lang="ru-RU">
              <a:solidFill>
                <a:srgbClr val="000099"/>
              </a:solidFill>
            </a:endParaRPr>
          </a:p>
          <a:p>
            <a:pPr lvl="2"/>
            <a:r>
              <a:rPr lang="ru-RU" sz="2600">
                <a:solidFill>
                  <a:srgbClr val="000099"/>
                </a:solidFill>
              </a:rPr>
              <a:t>идентификацию объекта оценки, включая права, привилегии, иные экономические выгоды, связанные с объектом оценки;</a:t>
            </a:r>
          </a:p>
          <a:p>
            <a:pPr lvl="2">
              <a:buFont typeface="Wingdings" pitchFamily="2" charset="2"/>
              <a:buNone/>
            </a:pPr>
            <a:endParaRPr lang="ru-RU" sz="2600">
              <a:solidFill>
                <a:srgbClr val="000099"/>
              </a:solidFill>
            </a:endParaRPr>
          </a:p>
          <a:p>
            <a:pPr lvl="2"/>
            <a:r>
              <a:rPr lang="ru-RU" sz="2600">
                <a:solidFill>
                  <a:srgbClr val="000099"/>
                </a:solidFill>
              </a:rPr>
              <a:t>анализ текущего использования, прогнозных показателей производства и реализации продукции (товаров, работ, услуг) с использованием объекта оценки.</a:t>
            </a:r>
          </a:p>
          <a:p>
            <a:pPr algn="just">
              <a:buFont typeface="Wingdings" pitchFamily="2" charset="2"/>
              <a:buNone/>
            </a:pPr>
            <a:endParaRPr lang="ru-RU" sz="2600">
              <a:solidFill>
                <a:srgbClr val="000099"/>
              </a:solidFill>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1" name="Rectangle 3"/>
          <p:cNvSpPr>
            <a:spLocks noGrp="1" noChangeArrowheads="1"/>
          </p:cNvSpPr>
          <p:nvPr>
            <p:ph type="body" idx="1"/>
          </p:nvPr>
        </p:nvSpPr>
        <p:spPr>
          <a:xfrm>
            <a:off x="457200" y="981075"/>
            <a:ext cx="8229600" cy="5256213"/>
          </a:xfrm>
        </p:spPr>
        <p:txBody>
          <a:bodyPr/>
          <a:lstStyle/>
          <a:p>
            <a:pPr algn="dist">
              <a:buFont typeface="Wingdings" pitchFamily="2" charset="2"/>
              <a:buNone/>
            </a:pPr>
            <a:endParaRPr lang="ru-RU" sz="1200">
              <a:solidFill>
                <a:srgbClr val="000099"/>
              </a:solidFill>
            </a:endParaRPr>
          </a:p>
          <a:p>
            <a:pPr algn="dist">
              <a:buFont typeface="Wingdings" pitchFamily="2" charset="2"/>
              <a:buNone/>
            </a:pPr>
            <a:r>
              <a:rPr lang="ru-RU" b="1">
                <a:solidFill>
                  <a:srgbClr val="000099"/>
                </a:solidFill>
              </a:rPr>
              <a:t>6.</a:t>
            </a:r>
            <a:r>
              <a:rPr lang="ru-RU">
                <a:solidFill>
                  <a:srgbClr val="000099"/>
                </a:solidFill>
              </a:rPr>
              <a:t> Оценщик также при наличии информации осуществляет идентификацию других (не включенных в объект оценки) нематериальных активов, если они входят в состав технологической основы производства и реализации продукции с использованием объекта оценки</a:t>
            </a:r>
            <a:r>
              <a:rPr lang="ru-RU"/>
              <a:t>.</a:t>
            </a:r>
          </a:p>
        </p:txBody>
      </p:sp>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3"/>
</p:tagLst>
</file>

<file path=ppt/tags/tag2.xml><?xml version="1.0" encoding="utf-8"?>
<p:tagLst xmlns:a="http://schemas.openxmlformats.org/drawingml/2006/main" xmlns:r="http://schemas.openxmlformats.org/officeDocument/2006/relationships" xmlns:p="http://schemas.openxmlformats.org/presentationml/2006/main">
  <p:tag name="TIMING" val="|8.6|3.2|14.8"/>
</p:tagLst>
</file>

<file path=ppt/tags/tag3.xml><?xml version="1.0" encoding="utf-8"?>
<p:tagLst xmlns:a="http://schemas.openxmlformats.org/drawingml/2006/main" xmlns:r="http://schemas.openxmlformats.org/officeDocument/2006/relationships" xmlns:p="http://schemas.openxmlformats.org/presentationml/2006/main">
  <p:tag name="TIMING" val="|47.|5.9|70.7"/>
</p:tagLst>
</file>

<file path=ppt/tags/tag4.xml><?xml version="1.0" encoding="utf-8"?>
<p:tagLst xmlns:a="http://schemas.openxmlformats.org/drawingml/2006/main" xmlns:r="http://schemas.openxmlformats.org/officeDocument/2006/relationships" xmlns:p="http://schemas.openxmlformats.org/presentationml/2006/main">
  <p:tag name="TIMING" val="|3.2"/>
</p:tagLst>
</file>

<file path=ppt/theme/theme1.xml><?xml version="1.0" encoding="utf-8"?>
<a:theme xmlns:a="http://schemas.openxmlformats.org/drawingml/2006/main" name="Пиксел">
  <a:themeElements>
    <a:clrScheme name="Пиксел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Пиксел">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Пиксел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Пиксел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Пиксел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Пиксел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Пиксел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Пиксел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Пиксел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Пиксел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Пиксел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Пиксел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Пиксел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Пиксел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6081</TotalTime>
  <Words>2192</Words>
  <Application>Microsoft Office PowerPoint</Application>
  <PresentationFormat>Экран (4:3)</PresentationFormat>
  <Paragraphs>108</Paragraphs>
  <Slides>36</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36</vt:i4>
      </vt:variant>
    </vt:vector>
  </HeadingPairs>
  <TitlesOfParts>
    <vt:vector size="44" baseType="lpstr">
      <vt:lpstr>Arial</vt:lpstr>
      <vt:lpstr>Times New Roman</vt:lpstr>
      <vt:lpstr>Wingdings</vt:lpstr>
      <vt:lpstr>Arial Black</vt:lpstr>
      <vt:lpstr>Aharoni</vt:lpstr>
      <vt:lpstr>Bookman Old Style</vt:lpstr>
      <vt:lpstr>Arial Rounded MT Bold</vt:lpstr>
      <vt:lpstr>Пиксел</vt:lpstr>
      <vt:lpstr> Оценка нематериальных активов и интеллектуальной собственности</vt:lpstr>
      <vt:lpstr>  ФЕДЕРАЛЬНЫЙ СТАНДАРТ ОЦЕНКИ N 11   Приказ Минэкономразвития России от 22.06.2015  N 385 </vt:lpstr>
      <vt:lpstr>I. Общие положения </vt:lpstr>
      <vt:lpstr>II. Объекты оценки</vt:lpstr>
      <vt:lpstr>   1) исключительные права на интеллектуальную собственность, а также иные права (право следования, право доступа и другие), относящиеся к интеллектуальной деятельности в производственной, научной, литературной и художественной областях; </vt:lpstr>
      <vt:lpstr>Слайд 6</vt:lpstr>
      <vt:lpstr>III. Общие требования к проведению оценки</vt:lpstr>
      <vt:lpstr>Слайд 8</vt:lpstr>
      <vt:lpstr>Слайд 9</vt:lpstr>
      <vt:lpstr>Слайд 10</vt:lpstr>
      <vt:lpstr>Слайд 11</vt:lpstr>
      <vt:lpstr>IV. Задание на оценку</vt:lpstr>
      <vt:lpstr>Слайд 13</vt:lpstr>
      <vt:lpstr>V. Анализ рынка</vt:lpstr>
      <vt:lpstr>Слайд 15</vt:lpstr>
      <vt:lpstr>Слайд 16</vt:lpstr>
      <vt:lpstr>Слайд 17</vt:lpstr>
      <vt:lpstr>VI. Подходы к оценке</vt:lpstr>
      <vt:lpstr>Слайд 19</vt:lpstr>
      <vt:lpstr>Слайд 20</vt:lpstr>
      <vt:lpstr>Слайд 21</vt:lpstr>
      <vt:lpstr>Слайд 22</vt:lpstr>
      <vt:lpstr>Слайд 23</vt:lpstr>
      <vt:lpstr>Слайд 24</vt:lpstr>
      <vt:lpstr>Слайд 25</vt:lpstr>
      <vt:lpstr>15. При применении затратного подхода оценщик учитывает следующие положения:</vt:lpstr>
      <vt:lpstr>Слайд 27</vt:lpstr>
      <vt:lpstr>Слайд 28</vt:lpstr>
      <vt:lpstr>Слайд 29</vt:lpstr>
      <vt:lpstr>Слайд 30</vt:lpstr>
      <vt:lpstr>Слайд 31</vt:lpstr>
      <vt:lpstr>Слайд 32</vt:lpstr>
      <vt:lpstr>Слайд 33</vt:lpstr>
      <vt:lpstr>VII. Особенности оценки деловой репутации</vt:lpstr>
      <vt:lpstr>Слайд 35</vt:lpstr>
      <vt:lpstr>VIII. Согласование результатов оценки</vt:lpstr>
    </vt:vector>
  </TitlesOfParts>
  <Company>Ad hoC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Оценка недвижимого имущества</dc:title>
  <dc:creator>Демченко</dc:creator>
  <cp:lastModifiedBy>ПОЛИТБЮРО</cp:lastModifiedBy>
  <cp:revision>35</cp:revision>
  <dcterms:created xsi:type="dcterms:W3CDTF">2004-05-02T08:58:30Z</dcterms:created>
  <dcterms:modified xsi:type="dcterms:W3CDTF">2017-06-08T13:49:15Z</dcterms:modified>
</cp:coreProperties>
</file>